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7559675" cy="10691813"/>
  <p:notesSz cx="6807200" cy="9939338"/>
  <p:defaultTextStyle>
    <a:defPPr>
      <a:defRPr lang="ko-KR"/>
    </a:defPPr>
    <a:lvl1pPr marL="0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1pPr>
    <a:lvl2pPr marL="476208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2pPr>
    <a:lvl3pPr marL="952414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3pPr>
    <a:lvl4pPr marL="1428623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4pPr>
    <a:lvl5pPr marL="1904831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5pPr>
    <a:lvl6pPr marL="2381038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6pPr>
    <a:lvl7pPr marL="2857245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7pPr>
    <a:lvl8pPr marL="3333453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8pPr>
    <a:lvl9pPr marL="3809661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97" userDrawn="1">
          <p15:clr>
            <a:srgbClr val="A4A3A4"/>
          </p15:clr>
        </p15:guide>
        <p15:guide id="2" pos="2071" userDrawn="1">
          <p15:clr>
            <a:srgbClr val="A4A3A4"/>
          </p15:clr>
        </p15:guide>
        <p15:guide id="3" orient="horz" pos="3131" userDrawn="1">
          <p15:clr>
            <a:srgbClr val="A4A3A4"/>
          </p15:clr>
        </p15:guide>
        <p15:guide id="4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DF2"/>
    <a:srgbClr val="558ED5"/>
    <a:srgbClr val="B1C0E5"/>
    <a:srgbClr val="99CC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23" autoAdjust="0"/>
    <p:restoredTop sz="86379" autoAdjust="0"/>
  </p:normalViewPr>
  <p:slideViewPr>
    <p:cSldViewPr>
      <p:cViewPr varScale="1">
        <p:scale>
          <a:sx n="73" d="100"/>
          <a:sy n="73" d="100"/>
        </p:scale>
        <p:origin x="3234" y="108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3156" y="120"/>
      </p:cViewPr>
      <p:guideLst>
        <p:guide orient="horz" pos="2797"/>
        <p:guide pos="2071"/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990" cy="496427"/>
          </a:xfrm>
          <a:prstGeom prst="rect">
            <a:avLst/>
          </a:prstGeom>
        </p:spPr>
        <p:txBody>
          <a:bodyPr vert="horz" lIns="88313" tIns="44156" rIns="88313" bIns="4415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689" y="2"/>
            <a:ext cx="2949990" cy="496427"/>
          </a:xfrm>
          <a:prstGeom prst="rect">
            <a:avLst/>
          </a:prstGeom>
        </p:spPr>
        <p:txBody>
          <a:bodyPr vert="horz" lIns="88313" tIns="44156" rIns="88313" bIns="44156" rtlCol="0"/>
          <a:lstStyle>
            <a:lvl1pPr algn="r">
              <a:defRPr sz="1200"/>
            </a:lvl1pPr>
          </a:lstStyle>
          <a:p>
            <a:fld id="{7351B3F0-5982-48A6-B018-43D8CF74A538}" type="datetimeFigureOut">
              <a:rPr lang="ko-KR" altLang="en-US" smtClean="0"/>
              <a:pPr/>
              <a:t>2023-10-05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41370"/>
            <a:ext cx="2949990" cy="496427"/>
          </a:xfrm>
          <a:prstGeom prst="rect">
            <a:avLst/>
          </a:prstGeom>
        </p:spPr>
        <p:txBody>
          <a:bodyPr vert="horz" lIns="88313" tIns="44156" rIns="88313" bIns="4415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689" y="9441370"/>
            <a:ext cx="2949990" cy="496427"/>
          </a:xfrm>
          <a:prstGeom prst="rect">
            <a:avLst/>
          </a:prstGeom>
        </p:spPr>
        <p:txBody>
          <a:bodyPr vert="horz" lIns="88313" tIns="44156" rIns="88313" bIns="44156" rtlCol="0" anchor="b"/>
          <a:lstStyle>
            <a:lvl1pPr algn="r">
              <a:defRPr sz="1200"/>
            </a:lvl1pPr>
          </a:lstStyle>
          <a:p>
            <a:fld id="{C6773328-40AC-487F-B72C-E25E4D5923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81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이미지 개체 틀 6">
            <a:extLst>
              <a:ext uri="{FF2B5EF4-FFF2-40B4-BE49-F238E27FC236}">
                <a16:creationId xmlns:a16="http://schemas.microsoft.com/office/drawing/2014/main" id="{9D0D89E8-797B-4867-8872-5840D96D68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109538" y="0"/>
            <a:ext cx="7026276" cy="9939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13" tIns="44156" rIns="88313" bIns="44156"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9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1pPr>
    <a:lvl2pPr marL="476208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2pPr>
    <a:lvl3pPr marL="952414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3pPr>
    <a:lvl4pPr marL="1428623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4pPr>
    <a:lvl5pPr marL="1904831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5pPr>
    <a:lvl6pPr marL="2381038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6pPr>
    <a:lvl7pPr marL="2857245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7pPr>
    <a:lvl8pPr marL="3333453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8pPr>
    <a:lvl9pPr marL="3809661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214563" y="1133475"/>
            <a:ext cx="2378075" cy="3367088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lIns="88313" tIns="44156" rIns="88313" bIns="44156"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338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214563" y="1133475"/>
            <a:ext cx="2378075" cy="3367088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lIns="88313" tIns="44156" rIns="88313" bIns="44156"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345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5799027A-7DE3-4F32-80C0-6084C9CA18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443373"/>
            <a:ext cx="7559675" cy="9248440"/>
          </a:xfrm>
          <a:prstGeom prst="rect">
            <a:avLst/>
          </a:prstGeom>
          <a:noFill/>
        </p:spPr>
      </p:pic>
      <p:pic>
        <p:nvPicPr>
          <p:cNvPr id="1026" name="Picture 2" descr="확대이미지">
            <a:extLst>
              <a:ext uri="{FF2B5EF4-FFF2-40B4-BE49-F238E27FC236}">
                <a16:creationId xmlns:a16="http://schemas.microsoft.com/office/drawing/2014/main" id="{79176E34-C6FE-4BD7-B265-673179F33D5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3" b="37270"/>
          <a:stretch/>
        </p:blipFill>
        <p:spPr bwMode="auto">
          <a:xfrm>
            <a:off x="2" y="-211086"/>
            <a:ext cx="7559675" cy="2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94F05539-A26D-47ED-AFDE-76277E14B2BC}"/>
              </a:ext>
            </a:extLst>
          </p:cNvPr>
          <p:cNvSpPr/>
          <p:nvPr userDrawn="1"/>
        </p:nvSpPr>
        <p:spPr>
          <a:xfrm>
            <a:off x="228289" y="1167246"/>
            <a:ext cx="7103105" cy="9276714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72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095F19F8-AEBE-4827-AF7D-118CEA63335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59757" y="9940302"/>
            <a:ext cx="1944216" cy="3935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</p:sldLayoutIdLst>
  <p:txStyles>
    <p:titleStyle>
      <a:lvl1pPr algn="ctr" defTabSz="1001444" rtl="0" eaLnBrk="1" latinLnBrk="1" hangingPunct="1">
        <a:spcBef>
          <a:spcPct val="0"/>
        </a:spcBef>
        <a:buNone/>
        <a:defRPr sz="48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542" indent="-375542" algn="l" defTabSz="1001444" rtl="0" eaLnBrk="1" latinLnBrk="1" hangingPunct="1">
        <a:spcBef>
          <a:spcPct val="20000"/>
        </a:spcBef>
        <a:buFont typeface="Arial" pitchFamily="34" charset="0"/>
        <a:buChar char="•"/>
        <a:defRPr sz="3505" kern="1200">
          <a:solidFill>
            <a:schemeClr val="tx1"/>
          </a:solidFill>
          <a:latin typeface="+mn-lt"/>
          <a:ea typeface="+mn-ea"/>
          <a:cs typeface="+mn-cs"/>
        </a:defRPr>
      </a:lvl1pPr>
      <a:lvl2pPr marL="813674" indent="-312951" algn="l" defTabSz="1001444" rtl="0" eaLnBrk="1" latinLnBrk="1" hangingPunct="1">
        <a:spcBef>
          <a:spcPct val="20000"/>
        </a:spcBef>
        <a:buFont typeface="Arial" pitchFamily="34" charset="0"/>
        <a:buChar char="–"/>
        <a:defRPr sz="3067" kern="1200">
          <a:solidFill>
            <a:schemeClr val="tx1"/>
          </a:solidFill>
          <a:latin typeface="+mn-lt"/>
          <a:ea typeface="+mn-ea"/>
          <a:cs typeface="+mn-cs"/>
        </a:defRPr>
      </a:lvl2pPr>
      <a:lvl3pPr marL="1251805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629" kern="1200">
          <a:solidFill>
            <a:schemeClr val="tx1"/>
          </a:solidFill>
          <a:latin typeface="+mn-lt"/>
          <a:ea typeface="+mn-ea"/>
          <a:cs typeface="+mn-cs"/>
        </a:defRPr>
      </a:lvl3pPr>
      <a:lvl4pPr marL="1752528" indent="-250361" algn="l" defTabSz="1001444" rtl="0" eaLnBrk="1" latinLnBrk="1" hangingPunct="1">
        <a:spcBef>
          <a:spcPct val="20000"/>
        </a:spcBef>
        <a:buFont typeface="Arial" pitchFamily="34" charset="0"/>
        <a:buChar char="–"/>
        <a:defRPr sz="2191" kern="1200">
          <a:solidFill>
            <a:schemeClr val="tx1"/>
          </a:solidFill>
          <a:latin typeface="+mn-lt"/>
          <a:ea typeface="+mn-ea"/>
          <a:cs typeface="+mn-cs"/>
        </a:defRPr>
      </a:lvl4pPr>
      <a:lvl5pPr marL="2253251" indent="-250361" algn="l" defTabSz="1001444" rtl="0" eaLnBrk="1" latinLnBrk="1" hangingPunct="1">
        <a:spcBef>
          <a:spcPct val="20000"/>
        </a:spcBef>
        <a:buFont typeface="Arial" pitchFamily="34" charset="0"/>
        <a:buChar char="»"/>
        <a:defRPr sz="2191" kern="1200">
          <a:solidFill>
            <a:schemeClr val="tx1"/>
          </a:solidFill>
          <a:latin typeface="+mn-lt"/>
          <a:ea typeface="+mn-ea"/>
          <a:cs typeface="+mn-cs"/>
        </a:defRPr>
      </a:lvl5pPr>
      <a:lvl6pPr marL="2753973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6pPr>
      <a:lvl7pPr marL="3254695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7pPr>
      <a:lvl8pPr marL="3755418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8pPr>
      <a:lvl9pPr marL="4256140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1pPr>
      <a:lvl2pPr marL="500723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2pPr>
      <a:lvl3pPr marL="1001444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3pPr>
      <a:lvl4pPr marL="1502167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4pPr>
      <a:lvl5pPr marL="2002890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5pPr>
      <a:lvl6pPr marL="2503613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6pPr>
      <a:lvl7pPr marL="3004333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7pPr>
      <a:lvl8pPr marL="3505056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8pPr>
      <a:lvl9pPr marL="4005778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930" y="386107"/>
            <a:ext cx="202337" cy="40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58" tIns="50079" rIns="100158" bIns="50079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97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EE0338-FF07-4FC7-8D0B-28383CBD4EB2}"/>
              </a:ext>
            </a:extLst>
          </p:cNvPr>
          <p:cNvSpPr txBox="1"/>
          <p:nvPr/>
        </p:nvSpPr>
        <p:spPr>
          <a:xfrm>
            <a:off x="312785" y="37599"/>
            <a:ext cx="7222960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67" b="1" dirty="0">
                <a:solidFill>
                  <a:schemeClr val="bg1"/>
                </a:solidFill>
              </a:rPr>
              <a:t>레이더식 </a:t>
            </a:r>
            <a:r>
              <a:rPr lang="en-US" altLang="ko-KR" sz="3067" b="1" dirty="0">
                <a:solidFill>
                  <a:schemeClr val="bg1"/>
                </a:solidFill>
              </a:rPr>
              <a:t>AVI </a:t>
            </a:r>
            <a:r>
              <a:rPr lang="ko-KR" altLang="en-US" sz="3067" b="1" dirty="0">
                <a:solidFill>
                  <a:schemeClr val="bg1"/>
                </a:solidFill>
              </a:rPr>
              <a:t>시스템 </a:t>
            </a:r>
            <a:r>
              <a:rPr lang="en-US" altLang="ko-KR" sz="1800" b="0" i="0" dirty="0">
                <a:solidFill>
                  <a:schemeClr val="bg1"/>
                </a:solidFill>
                <a:effectLst/>
                <a:latin typeface="Noto Sans KR"/>
              </a:rPr>
              <a:t>Automatic Vehicle Identification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8B7DCB3-E4B5-4FBA-A346-0291CE09143B}"/>
              </a:ext>
            </a:extLst>
          </p:cNvPr>
          <p:cNvGrpSpPr/>
          <p:nvPr/>
        </p:nvGrpSpPr>
        <p:grpSpPr>
          <a:xfrm>
            <a:off x="757325" y="1567456"/>
            <a:ext cx="6036475" cy="734200"/>
            <a:chOff x="757324" y="1694139"/>
            <a:chExt cx="6036475" cy="734200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3972EC36-15B2-4FBF-AE67-16D8126DF2D5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33" name="부분 원형 32">
              <a:extLst>
                <a:ext uri="{FF2B5EF4-FFF2-40B4-BE49-F238E27FC236}">
                  <a16:creationId xmlns:a16="http://schemas.microsoft.com/office/drawing/2014/main" id="{BD9977C8-73FE-408A-863D-873BDD2C773E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434C471C-C2D0-432C-A1A8-56208D1C2784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시스템 개요</a:t>
              </a:r>
            </a:p>
          </p:txBody>
        </p:sp>
        <p:sp>
          <p:nvSpPr>
            <p:cNvPr id="12" name="부분 원형 11">
              <a:extLst>
                <a:ext uri="{FF2B5EF4-FFF2-40B4-BE49-F238E27FC236}">
                  <a16:creationId xmlns:a16="http://schemas.microsoft.com/office/drawing/2014/main" id="{E602F185-307C-4B7C-A16D-33D00D6BC214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13" name="이등변 삼각형 12">
              <a:extLst>
                <a:ext uri="{FF2B5EF4-FFF2-40B4-BE49-F238E27FC236}">
                  <a16:creationId xmlns:a16="http://schemas.microsoft.com/office/drawing/2014/main" id="{3C22E7A8-5449-49F4-A56F-846C731BBC84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36" name="부분 원형 35">
              <a:extLst>
                <a:ext uri="{FF2B5EF4-FFF2-40B4-BE49-F238E27FC236}">
                  <a16:creationId xmlns:a16="http://schemas.microsoft.com/office/drawing/2014/main" id="{7F884655-AA6C-4AF4-90FF-13F19B80DCA0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3414959-1156-4E2E-BEE0-38857DB6EC27}"/>
              </a:ext>
            </a:extLst>
          </p:cNvPr>
          <p:cNvSpPr txBox="1"/>
          <p:nvPr/>
        </p:nvSpPr>
        <p:spPr>
          <a:xfrm>
            <a:off x="723962" y="2083754"/>
            <a:ext cx="6069839" cy="59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95" dirty="0"/>
              <a:t>본 시스템은 각종 도로의 교통정보를 수집하는 장치로써 지점을 통과하는 차량의 차선</a:t>
            </a:r>
            <a:r>
              <a:rPr lang="en-US" altLang="ko-KR" sz="1095" dirty="0"/>
              <a:t>, </a:t>
            </a:r>
            <a:r>
              <a:rPr lang="ko-KR" altLang="en-US" sz="1095" dirty="0"/>
              <a:t>차량번호</a:t>
            </a:r>
            <a:r>
              <a:rPr lang="en-US" altLang="ko-KR" sz="1095" dirty="0"/>
              <a:t>, </a:t>
            </a:r>
            <a:r>
              <a:rPr lang="ko-KR" altLang="en-US" sz="1095" dirty="0"/>
              <a:t>차량속도</a:t>
            </a:r>
            <a:r>
              <a:rPr lang="en-US" altLang="ko-KR" sz="1095" dirty="0"/>
              <a:t>, </a:t>
            </a:r>
            <a:r>
              <a:rPr lang="ko-KR" altLang="en-US" sz="1095" dirty="0"/>
              <a:t>통과시간 등의 정보를 수집</a:t>
            </a:r>
            <a:r>
              <a:rPr lang="en-US" altLang="ko-KR" sz="1095" dirty="0"/>
              <a:t>, </a:t>
            </a:r>
            <a:r>
              <a:rPr lang="ko-KR" altLang="en-US" sz="1095" dirty="0"/>
              <a:t>이를 센터로 전송</a:t>
            </a:r>
            <a:r>
              <a:rPr lang="en-US" altLang="ko-KR" sz="1095" dirty="0"/>
              <a:t>, </a:t>
            </a:r>
            <a:r>
              <a:rPr lang="ko-KR" altLang="en-US" sz="1095" dirty="0"/>
              <a:t>센터에서는 각 지점의 교통정보를 취합</a:t>
            </a:r>
            <a:r>
              <a:rPr lang="en-US" altLang="ko-KR" sz="1095" dirty="0"/>
              <a:t>, </a:t>
            </a:r>
            <a:r>
              <a:rPr lang="ko-KR" altLang="en-US" sz="1095" dirty="0"/>
              <a:t>비교</a:t>
            </a:r>
            <a:r>
              <a:rPr lang="en-US" altLang="ko-KR" sz="1095" dirty="0"/>
              <a:t>/</a:t>
            </a:r>
            <a:r>
              <a:rPr lang="ko-KR" altLang="en-US" sz="1095" dirty="0"/>
              <a:t>분석을 통하여 가공된 교통정보를 운전자에게 직접 제공할 수 있는 시스템입니다</a:t>
            </a:r>
            <a:r>
              <a:rPr lang="en-US" altLang="ko-KR" sz="1095" dirty="0"/>
              <a:t>.</a:t>
            </a:r>
            <a:endParaRPr lang="ko-KR" altLang="en-US" sz="1095" dirty="0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9404BB38-52DA-4D9B-9707-23DD8282A1EF}"/>
              </a:ext>
            </a:extLst>
          </p:cNvPr>
          <p:cNvGrpSpPr/>
          <p:nvPr/>
        </p:nvGrpSpPr>
        <p:grpSpPr>
          <a:xfrm>
            <a:off x="764146" y="3099538"/>
            <a:ext cx="6036475" cy="734200"/>
            <a:chOff x="757324" y="1694139"/>
            <a:chExt cx="6036475" cy="734200"/>
          </a:xfrm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3387D6E4-89BF-4110-8540-AC9CA2EF43C9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45" name="부분 원형 44">
              <a:extLst>
                <a:ext uri="{FF2B5EF4-FFF2-40B4-BE49-F238E27FC236}">
                  <a16:creationId xmlns:a16="http://schemas.microsoft.com/office/drawing/2014/main" id="{16179217-D7F0-4305-9D07-E39C02AEA7D0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F1E542D8-68BF-45D8-B169-AC760F654E28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시스템 특장점</a:t>
              </a:r>
            </a:p>
          </p:txBody>
        </p:sp>
        <p:sp>
          <p:nvSpPr>
            <p:cNvPr id="47" name="부분 원형 46">
              <a:extLst>
                <a:ext uri="{FF2B5EF4-FFF2-40B4-BE49-F238E27FC236}">
                  <a16:creationId xmlns:a16="http://schemas.microsoft.com/office/drawing/2014/main" id="{59D12339-C21B-410C-943B-91F87E5E94DA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48" name="이등변 삼각형 47">
              <a:extLst>
                <a:ext uri="{FF2B5EF4-FFF2-40B4-BE49-F238E27FC236}">
                  <a16:creationId xmlns:a16="http://schemas.microsoft.com/office/drawing/2014/main" id="{4521197D-A311-432E-84A7-9C30CACC8BB0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49" name="부분 원형 48">
              <a:extLst>
                <a:ext uri="{FF2B5EF4-FFF2-40B4-BE49-F238E27FC236}">
                  <a16:creationId xmlns:a16="http://schemas.microsoft.com/office/drawing/2014/main" id="{AA2F8A8A-55B5-429C-BECD-BB8939EE7838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22DC0A0-1FFA-4805-95D9-E252E8D60AAC}"/>
              </a:ext>
            </a:extLst>
          </p:cNvPr>
          <p:cNvSpPr txBox="1"/>
          <p:nvPr/>
        </p:nvSpPr>
        <p:spPr>
          <a:xfrm>
            <a:off x="791826" y="3545706"/>
            <a:ext cx="6069839" cy="110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95" dirty="0"/>
              <a:t>레이더식 </a:t>
            </a:r>
            <a:r>
              <a:rPr lang="ko-KR" altLang="en-US" sz="1095" dirty="0" err="1"/>
              <a:t>차량검지기</a:t>
            </a:r>
            <a:r>
              <a:rPr lang="ko-KR" altLang="en-US" sz="1095" dirty="0"/>
              <a:t> 성능평가 제품</a:t>
            </a:r>
            <a:r>
              <a:rPr lang="en-US" altLang="ko-KR" sz="1095" dirty="0"/>
              <a:t>(</a:t>
            </a:r>
            <a:r>
              <a:rPr lang="ko-KR" altLang="en-US" sz="1095" dirty="0"/>
              <a:t>한국건설기술연구원</a:t>
            </a:r>
            <a:r>
              <a:rPr lang="en-US" altLang="ko-KR" sz="1095" dirty="0"/>
              <a:t>-</a:t>
            </a:r>
            <a:r>
              <a:rPr lang="ko-KR" altLang="en-US" sz="1095" dirty="0"/>
              <a:t>최상급</a:t>
            </a:r>
            <a:r>
              <a:rPr lang="en-US" altLang="ko-KR" sz="1095" dirty="0"/>
              <a:t>)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95" dirty="0"/>
              <a:t>신호처리 알고리즘을 적용한 신개념 </a:t>
            </a:r>
            <a:r>
              <a:rPr lang="ko-KR" altLang="en-US" sz="1095" dirty="0" err="1"/>
              <a:t>레이더검지기</a:t>
            </a:r>
            <a:endParaRPr lang="en-US" altLang="ko-KR" sz="1095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95" dirty="0"/>
              <a:t>교량구간</a:t>
            </a:r>
            <a:r>
              <a:rPr lang="en-US" altLang="ko-KR" sz="1095" dirty="0"/>
              <a:t>, </a:t>
            </a:r>
            <a:r>
              <a:rPr lang="ko-KR" altLang="en-US" sz="1095" dirty="0"/>
              <a:t>철근 콘크리트 도로구간</a:t>
            </a:r>
            <a:r>
              <a:rPr lang="en-US" altLang="ko-KR" sz="1095" dirty="0"/>
              <a:t>, </a:t>
            </a:r>
            <a:r>
              <a:rPr lang="ko-KR" altLang="en-US" sz="1095" dirty="0"/>
              <a:t>터널구간 등에서 탁월한 효과 발휘</a:t>
            </a:r>
            <a:endParaRPr lang="en-US" altLang="ko-KR" sz="1095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95" b="1" dirty="0">
                <a:solidFill>
                  <a:srgbClr val="FF0000"/>
                </a:solidFill>
              </a:rPr>
              <a:t>차량 검지 </a:t>
            </a:r>
            <a:r>
              <a:rPr lang="ko-KR" altLang="en-US" sz="1095" dirty="0"/>
              <a:t>상태를 </a:t>
            </a:r>
            <a:r>
              <a:rPr lang="en-US" altLang="ko-KR" sz="1095" dirty="0"/>
              <a:t>Real Time</a:t>
            </a:r>
            <a:r>
              <a:rPr lang="ko-KR" altLang="en-US" sz="1095" dirty="0"/>
              <a:t>으로 </a:t>
            </a:r>
            <a:r>
              <a:rPr lang="en-US" altLang="ko-KR" sz="1095" dirty="0"/>
              <a:t>Monitoring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95" dirty="0"/>
              <a:t>원시교통정보 가공 </a:t>
            </a:r>
            <a:r>
              <a:rPr lang="en-US" altLang="ko-KR" sz="1095" dirty="0"/>
              <a:t>TCP/IP </a:t>
            </a:r>
            <a:r>
              <a:rPr lang="ko-KR" altLang="en-US" sz="1095" dirty="0"/>
              <a:t>및 </a:t>
            </a:r>
            <a:r>
              <a:rPr lang="en-US" altLang="ko-KR" sz="1095" dirty="0"/>
              <a:t>Serial </a:t>
            </a:r>
            <a:r>
              <a:rPr lang="ko-KR" altLang="en-US" sz="1095" dirty="0"/>
              <a:t>등의 다양한 통신방식으로 정보 전송</a:t>
            </a:r>
            <a:endParaRPr lang="en-US" altLang="ko-KR" sz="1095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ko-KR" sz="1095" dirty="0"/>
              <a:t>Stand-alone </a:t>
            </a:r>
            <a:r>
              <a:rPr lang="ko-KR" altLang="en-US" sz="1095" dirty="0"/>
              <a:t>방식 또는 </a:t>
            </a:r>
            <a:r>
              <a:rPr lang="en-US" altLang="ko-KR" sz="1095" dirty="0"/>
              <a:t>Rack </a:t>
            </a:r>
            <a:r>
              <a:rPr lang="ko-KR" altLang="en-US" sz="1095" dirty="0"/>
              <a:t>장착방식 등 다양한 형태로 응용 가능</a:t>
            </a:r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F2D26D4F-4B54-49C9-93EF-C79EDD6C404A}"/>
              </a:ext>
            </a:extLst>
          </p:cNvPr>
          <p:cNvGrpSpPr/>
          <p:nvPr/>
        </p:nvGrpSpPr>
        <p:grpSpPr>
          <a:xfrm>
            <a:off x="840235" y="4841850"/>
            <a:ext cx="6036475" cy="734200"/>
            <a:chOff x="757324" y="1694139"/>
            <a:chExt cx="6036475" cy="734200"/>
          </a:xfrm>
        </p:grpSpPr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38101D7B-657B-4C27-A468-77279CE388D6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60" name="부분 원형 59">
              <a:extLst>
                <a:ext uri="{FF2B5EF4-FFF2-40B4-BE49-F238E27FC236}">
                  <a16:creationId xmlns:a16="http://schemas.microsoft.com/office/drawing/2014/main" id="{9F324256-CB41-49B0-8BC4-6B0D24151E2D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66C57087-E482-4A6C-A2F3-E580BBDFD357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제어부 사양</a:t>
              </a:r>
            </a:p>
          </p:txBody>
        </p:sp>
        <p:sp>
          <p:nvSpPr>
            <p:cNvPr id="62" name="부분 원형 61">
              <a:extLst>
                <a:ext uri="{FF2B5EF4-FFF2-40B4-BE49-F238E27FC236}">
                  <a16:creationId xmlns:a16="http://schemas.microsoft.com/office/drawing/2014/main" id="{C79793D5-9670-49B5-9FE7-C30FAB53200C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63" name="이등변 삼각형 62">
              <a:extLst>
                <a:ext uri="{FF2B5EF4-FFF2-40B4-BE49-F238E27FC236}">
                  <a16:creationId xmlns:a16="http://schemas.microsoft.com/office/drawing/2014/main" id="{8CCD87A7-0BF7-4F73-9D11-1C1378F38B76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64" name="부분 원형 63">
              <a:extLst>
                <a:ext uri="{FF2B5EF4-FFF2-40B4-BE49-F238E27FC236}">
                  <a16:creationId xmlns:a16="http://schemas.microsoft.com/office/drawing/2014/main" id="{084D2E20-6231-4899-91AC-D6110ADC66C7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1" name="표 64">
            <a:extLst>
              <a:ext uri="{FF2B5EF4-FFF2-40B4-BE49-F238E27FC236}">
                <a16:creationId xmlns:a16="http://schemas.microsoft.com/office/drawing/2014/main" id="{4EB3C0E4-CB9A-4EF6-82EF-9AEF0F3F4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265337"/>
              </p:ext>
            </p:extLst>
          </p:nvPr>
        </p:nvGraphicFramePr>
        <p:xfrm>
          <a:off x="840235" y="5286596"/>
          <a:ext cx="5946480" cy="451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370">
                  <a:extLst>
                    <a:ext uri="{9D8B030D-6E8A-4147-A177-3AD203B41FA5}">
                      <a16:colId xmlns:a16="http://schemas.microsoft.com/office/drawing/2014/main" val="301051302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881408803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606140598"/>
                    </a:ext>
                  </a:extLst>
                </a:gridCol>
                <a:gridCol w="1998766">
                  <a:extLst>
                    <a:ext uri="{9D8B030D-6E8A-4147-A177-3AD203B41FA5}">
                      <a16:colId xmlns:a16="http://schemas.microsoft.com/office/drawing/2014/main" val="1508425452"/>
                    </a:ext>
                  </a:extLst>
                </a:gridCol>
              </a:tblGrid>
              <a:tr h="4002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구분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항목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사양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비고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176191"/>
                  </a:ext>
                </a:extLst>
              </a:tr>
              <a:tr h="400203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사양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CPU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i7 Processor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9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189515"/>
                  </a:ext>
                </a:extLst>
              </a:tr>
              <a:tr h="40020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>
                          <a:solidFill>
                            <a:srgbClr val="558ED5"/>
                          </a:solidFill>
                          <a:latin typeface="+mn-ea"/>
                          <a:ea typeface="+mn-ea"/>
                          <a:cs typeface="+mn-cs"/>
                        </a:rPr>
                        <a:t>Memory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8GB(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옵션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6158370"/>
                  </a:ext>
                </a:extLst>
              </a:tr>
              <a:tr h="34815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>
                          <a:solidFill>
                            <a:srgbClr val="558ED5"/>
                          </a:solidFill>
                          <a:latin typeface="+mn-ea"/>
                          <a:ea typeface="+mn-ea"/>
                          <a:cs typeface="+mn-cs"/>
                        </a:rPr>
                        <a:t>HDD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SSD 512GB(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옵션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5878632"/>
                  </a:ext>
                </a:extLst>
              </a:tr>
              <a:tr h="40020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OS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1" kern="120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Windows 10</a:t>
                      </a:r>
                      <a:endParaRPr lang="ko-KR" altLang="en-US" sz="1100" b="1" kern="1200" baseline="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9525659"/>
                  </a:ext>
                </a:extLst>
              </a:tr>
              <a:tr h="82233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>
                          <a:solidFill>
                            <a:srgbClr val="558ED5"/>
                          </a:solidFill>
                          <a:latin typeface="+mn-ea"/>
                          <a:ea typeface="+mn-ea"/>
                          <a:cs typeface="+mn-cs"/>
                        </a:rPr>
                        <a:t>Port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Ethernet Giga 2Port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USB 4 Port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serial 2Port~6Port(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옵션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5354641"/>
                  </a:ext>
                </a:extLst>
              </a:tr>
              <a:tr h="53074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모니터링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LED :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단색 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색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버튼 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Push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버튼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8276483"/>
                  </a:ext>
                </a:extLst>
              </a:tr>
              <a:tr h="34119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동작환경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온도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-30~75C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626338"/>
                  </a:ext>
                </a:extLst>
              </a:tr>
              <a:tr h="3411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습도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0~95%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5180507"/>
                  </a:ext>
                </a:extLst>
              </a:tr>
              <a:tr h="53074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DC Power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VDC 5V, 24V,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제어전부용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12V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8572761"/>
                  </a:ext>
                </a:extLst>
              </a:tr>
            </a:tbl>
          </a:graphicData>
        </a:graphic>
      </p:graphicFrame>
      <p:pic>
        <p:nvPicPr>
          <p:cNvPr id="76" name="그림 75">
            <a:extLst>
              <a:ext uri="{FF2B5EF4-FFF2-40B4-BE49-F238E27FC236}">
                <a16:creationId xmlns:a16="http://schemas.microsoft.com/office/drawing/2014/main" id="{FF0F6A37-5FC1-47B1-8A90-4E2922D6A3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3"/>
          <a:stretch/>
        </p:blipFill>
        <p:spPr>
          <a:xfrm>
            <a:off x="4794547" y="5777744"/>
            <a:ext cx="1924893" cy="108012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BC30F99C-0474-4879-876B-3036B68041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538" y="7650162"/>
            <a:ext cx="853811" cy="120825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246844EA-4A01-423D-8063-1A32509173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83" y="6963510"/>
            <a:ext cx="818655" cy="1168945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8C3A88CB-9A7E-4778-9570-FBD5CE89DF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90" y="8298234"/>
            <a:ext cx="879091" cy="123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8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930" y="386107"/>
            <a:ext cx="202337" cy="40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58" tIns="50079" rIns="100158" bIns="50079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97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EE0338-FF07-4FC7-8D0B-28383CBD4EB2}"/>
              </a:ext>
            </a:extLst>
          </p:cNvPr>
          <p:cNvSpPr txBox="1"/>
          <p:nvPr/>
        </p:nvSpPr>
        <p:spPr>
          <a:xfrm>
            <a:off x="312785" y="283824"/>
            <a:ext cx="7272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err="1">
                <a:solidFill>
                  <a:schemeClr val="bg1"/>
                </a:solidFill>
              </a:rPr>
              <a:t>UFMSystems</a:t>
            </a:r>
            <a:r>
              <a:rPr lang="en-US" altLang="ko-KR" sz="2200" b="1" dirty="0">
                <a:solidFill>
                  <a:schemeClr val="bg1"/>
                </a:solidFill>
              </a:rPr>
              <a:t> has been creating and</a:t>
            </a:r>
          </a:p>
          <a:p>
            <a:r>
              <a:rPr lang="en-US" altLang="ko-KR" sz="2200" b="1" dirty="0">
                <a:solidFill>
                  <a:schemeClr val="bg1"/>
                </a:solidFill>
              </a:rPr>
              <a:t>Leading the ITS technology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8B7DCB3-E4B5-4FBA-A346-0291CE09143B}"/>
              </a:ext>
            </a:extLst>
          </p:cNvPr>
          <p:cNvGrpSpPr/>
          <p:nvPr/>
        </p:nvGrpSpPr>
        <p:grpSpPr>
          <a:xfrm>
            <a:off x="757325" y="1567456"/>
            <a:ext cx="6036475" cy="734200"/>
            <a:chOff x="757324" y="1694139"/>
            <a:chExt cx="6036475" cy="734200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3972EC36-15B2-4FBF-AE67-16D8126DF2D5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33" name="부분 원형 32">
              <a:extLst>
                <a:ext uri="{FF2B5EF4-FFF2-40B4-BE49-F238E27FC236}">
                  <a16:creationId xmlns:a16="http://schemas.microsoft.com/office/drawing/2014/main" id="{BD9977C8-73FE-408A-863D-873BDD2C773E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434C471C-C2D0-432C-A1A8-56208D1C2784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기타장비 사양</a:t>
              </a:r>
            </a:p>
          </p:txBody>
        </p:sp>
        <p:sp>
          <p:nvSpPr>
            <p:cNvPr id="12" name="부분 원형 11">
              <a:extLst>
                <a:ext uri="{FF2B5EF4-FFF2-40B4-BE49-F238E27FC236}">
                  <a16:creationId xmlns:a16="http://schemas.microsoft.com/office/drawing/2014/main" id="{E602F185-307C-4B7C-A16D-33D00D6BC214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13" name="이등변 삼각형 12">
              <a:extLst>
                <a:ext uri="{FF2B5EF4-FFF2-40B4-BE49-F238E27FC236}">
                  <a16:creationId xmlns:a16="http://schemas.microsoft.com/office/drawing/2014/main" id="{3C22E7A8-5449-49F4-A56F-846C731BBC84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36" name="부분 원형 35">
              <a:extLst>
                <a:ext uri="{FF2B5EF4-FFF2-40B4-BE49-F238E27FC236}">
                  <a16:creationId xmlns:a16="http://schemas.microsoft.com/office/drawing/2014/main" id="{7F884655-AA6C-4AF4-90FF-13F19B80DCA0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1" name="표 64">
            <a:extLst>
              <a:ext uri="{FF2B5EF4-FFF2-40B4-BE49-F238E27FC236}">
                <a16:creationId xmlns:a16="http://schemas.microsoft.com/office/drawing/2014/main" id="{4EB3C0E4-CB9A-4EF6-82EF-9AEF0F3F4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038571"/>
              </p:ext>
            </p:extLst>
          </p:nvPr>
        </p:nvGraphicFramePr>
        <p:xfrm>
          <a:off x="837468" y="2204188"/>
          <a:ext cx="5946480" cy="523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362">
                  <a:extLst>
                    <a:ext uri="{9D8B030D-6E8A-4147-A177-3AD203B41FA5}">
                      <a16:colId xmlns:a16="http://schemas.microsoft.com/office/drawing/2014/main" val="3010513020"/>
                    </a:ext>
                  </a:extLst>
                </a:gridCol>
                <a:gridCol w="1010879">
                  <a:extLst>
                    <a:ext uri="{9D8B030D-6E8A-4147-A177-3AD203B41FA5}">
                      <a16:colId xmlns:a16="http://schemas.microsoft.com/office/drawing/2014/main" val="1881408803"/>
                    </a:ext>
                  </a:extLst>
                </a:gridCol>
                <a:gridCol w="2157473">
                  <a:extLst>
                    <a:ext uri="{9D8B030D-6E8A-4147-A177-3AD203B41FA5}">
                      <a16:colId xmlns:a16="http://schemas.microsoft.com/office/drawing/2014/main" val="2606140598"/>
                    </a:ext>
                  </a:extLst>
                </a:gridCol>
                <a:gridCol w="1998766">
                  <a:extLst>
                    <a:ext uri="{9D8B030D-6E8A-4147-A177-3AD203B41FA5}">
                      <a16:colId xmlns:a16="http://schemas.microsoft.com/office/drawing/2014/main" val="1508425452"/>
                    </a:ext>
                  </a:extLst>
                </a:gridCol>
              </a:tblGrid>
              <a:tr h="3748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구분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항목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사양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비고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176191"/>
                  </a:ext>
                </a:extLst>
              </a:tr>
              <a:tr h="657214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rgbClr val="558ED5"/>
                          </a:solidFill>
                        </a:rPr>
                        <a:t>함체부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RTU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4CH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전원 모니터링 및 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Reset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함체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정보 상태 체크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온도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Door, Fan, Heater)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원격 전원 리셋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Serial Port(RS232/RS422)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189515"/>
                  </a:ext>
                </a:extLst>
              </a:tr>
              <a:tr h="73079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rgbClr val="558ED5"/>
                          </a:solidFill>
                        </a:rPr>
                        <a:t>함체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함체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내 장비 보호 및 방진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방수구현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전천후형 이중구조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팬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히터를 사용한 자동 조정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스테인레스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스틸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158370"/>
                  </a:ext>
                </a:extLst>
              </a:tr>
              <a:tr h="69152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kern="1200" baseline="0" dirty="0">
                          <a:solidFill>
                            <a:srgbClr val="558ED5"/>
                          </a:solidFill>
                          <a:latin typeface="+mn-ea"/>
                          <a:ea typeface="+mn-ea"/>
                          <a:cs typeface="+mn-cs"/>
                        </a:rPr>
                        <a:t>서지보호기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전원용 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40KA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AC 220V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878632"/>
                  </a:ext>
                </a:extLst>
              </a:tr>
              <a:tr h="7757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rgbClr val="558ED5"/>
                          </a:solidFill>
                        </a:rPr>
                        <a:t>촬영부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카메라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옥외형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9MP (1'' GMOS), 30F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1” , 10-40mm(C-Mount)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LED  2</a:t>
                      </a:r>
                      <a:r>
                        <a:rPr lang="ko-KR" altLang="en-US" sz="1100" b="0" kern="1200" baseline="0" dirty="0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섹터</a:t>
                      </a:r>
                      <a:endParaRPr lang="en-US" altLang="ko-KR" sz="1100" b="0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알루미늄 및 </a:t>
                      </a:r>
                      <a:r>
                        <a:rPr lang="ko-KR" altLang="en-US" sz="1100" b="0" kern="1200" baseline="0" dirty="0" err="1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스</a:t>
                      </a:r>
                      <a:r>
                        <a:rPr lang="ko-KR" altLang="en-US" sz="1100" b="1" kern="1200" baseline="0" dirty="0" err="1">
                          <a:solidFill>
                            <a:srgbClr val="FF0000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테</a:t>
                      </a:r>
                      <a:r>
                        <a:rPr lang="ko-KR" altLang="en-US" sz="1100" b="0" kern="1200" baseline="0" dirty="0" err="1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인레스</a:t>
                      </a:r>
                      <a:endParaRPr lang="ko-KR" altLang="en-US" sz="11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626338"/>
                  </a:ext>
                </a:extLst>
              </a:tr>
              <a:tr h="12111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rgbClr val="558ED5"/>
                          </a:solidFill>
                        </a:rPr>
                        <a:t>검지부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레이더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옥외형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24GHz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주파수 사용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RS485, Ethernet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DC 9 ~ 24V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IP66</a:t>
                      </a:r>
                      <a:endParaRPr lang="ko-KR" altLang="en-US" sz="11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700538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51405C4E-CB3B-47F0-99B7-627CE174C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600" y="2731057"/>
            <a:ext cx="1134079" cy="62569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C4A6D9F-CE30-4712-B836-194479B7F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534" y="3538425"/>
            <a:ext cx="711851" cy="87004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59DB11A0-BE99-471A-9131-3078E420C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045" y="4577852"/>
            <a:ext cx="340974" cy="479431"/>
          </a:xfrm>
          <a:prstGeom prst="rect">
            <a:avLst/>
          </a:prstGeom>
        </p:spPr>
      </p:pic>
      <p:grpSp>
        <p:nvGrpSpPr>
          <p:cNvPr id="50" name="그룹 49">
            <a:extLst>
              <a:ext uri="{FF2B5EF4-FFF2-40B4-BE49-F238E27FC236}">
                <a16:creationId xmlns:a16="http://schemas.microsoft.com/office/drawing/2014/main" id="{FF195E1B-B66E-4D11-85A6-BF33E49B6856}"/>
              </a:ext>
            </a:extLst>
          </p:cNvPr>
          <p:cNvGrpSpPr/>
          <p:nvPr/>
        </p:nvGrpSpPr>
        <p:grpSpPr>
          <a:xfrm>
            <a:off x="747473" y="7737497"/>
            <a:ext cx="6036475" cy="734200"/>
            <a:chOff x="757324" y="1694139"/>
            <a:chExt cx="6036475" cy="734200"/>
          </a:xfrm>
        </p:grpSpPr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874974BC-0E37-47B8-A2C4-423476A92CAE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52" name="부분 원형 51">
              <a:extLst>
                <a:ext uri="{FF2B5EF4-FFF2-40B4-BE49-F238E27FC236}">
                  <a16:creationId xmlns:a16="http://schemas.microsoft.com/office/drawing/2014/main" id="{CBB7B957-BA7A-464D-BA0D-1F8DC0A8841D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4A8251F1-3056-4545-BD6C-A328414FB14A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설치 구성도</a:t>
              </a:r>
            </a:p>
          </p:txBody>
        </p:sp>
        <p:sp>
          <p:nvSpPr>
            <p:cNvPr id="54" name="부분 원형 53">
              <a:extLst>
                <a:ext uri="{FF2B5EF4-FFF2-40B4-BE49-F238E27FC236}">
                  <a16:creationId xmlns:a16="http://schemas.microsoft.com/office/drawing/2014/main" id="{35A39886-4306-4F0F-AC4B-EF7D2E42A538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55" name="이등변 삼각형 54">
              <a:extLst>
                <a:ext uri="{FF2B5EF4-FFF2-40B4-BE49-F238E27FC236}">
                  <a16:creationId xmlns:a16="http://schemas.microsoft.com/office/drawing/2014/main" id="{F368E39D-C506-4CB5-9F25-32A6C62FC09A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56" name="부분 원형 55">
              <a:extLst>
                <a:ext uri="{FF2B5EF4-FFF2-40B4-BE49-F238E27FC236}">
                  <a16:creationId xmlns:a16="http://schemas.microsoft.com/office/drawing/2014/main" id="{6A3D464B-29C6-4E6F-9A4F-C2A6B0012E3E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5185DC50-8F82-6BA8-3C58-F8AA18A635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5550" y="5276007"/>
            <a:ext cx="1503322" cy="885073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F5478642-B4CE-4A6D-4D39-AD0A0F5835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5354932" y="6572276"/>
            <a:ext cx="977657" cy="577283"/>
          </a:xfrm>
          <a:prstGeom prst="rect">
            <a:avLst/>
          </a:prstGeom>
        </p:spPr>
      </p:pic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CB9178DD-C75E-11A0-E6C8-68B8A5BF348C}"/>
              </a:ext>
            </a:extLst>
          </p:cNvPr>
          <p:cNvCxnSpPr>
            <a:cxnSpLocks/>
          </p:cNvCxnSpPr>
          <p:nvPr/>
        </p:nvCxnSpPr>
        <p:spPr>
          <a:xfrm>
            <a:off x="850890" y="8216287"/>
            <a:ext cx="59330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C64E36E9-FF39-46AF-EB53-851B9AEB85FF}"/>
              </a:ext>
            </a:extLst>
          </p:cNvPr>
          <p:cNvCxnSpPr>
            <a:cxnSpLocks/>
          </p:cNvCxnSpPr>
          <p:nvPr/>
        </p:nvCxnSpPr>
        <p:spPr>
          <a:xfrm>
            <a:off x="839199" y="8862090"/>
            <a:ext cx="588127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B1E02A19-F65F-F6E6-C5D4-36D553B5A661}"/>
              </a:ext>
            </a:extLst>
          </p:cNvPr>
          <p:cNvCxnSpPr>
            <a:cxnSpLocks/>
          </p:cNvCxnSpPr>
          <p:nvPr/>
        </p:nvCxnSpPr>
        <p:spPr>
          <a:xfrm>
            <a:off x="833415" y="9500758"/>
            <a:ext cx="588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52E84A9-D90C-8A74-A2E0-41C5EC4A616C}"/>
              </a:ext>
            </a:extLst>
          </p:cNvPr>
          <p:cNvSpPr/>
          <p:nvPr/>
        </p:nvSpPr>
        <p:spPr>
          <a:xfrm>
            <a:off x="1243031" y="9570392"/>
            <a:ext cx="288032" cy="2638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dirty="0" err="1">
                <a:solidFill>
                  <a:schemeClr val="tx1"/>
                </a:solidFill>
              </a:rPr>
              <a:t>함체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0D9BD62-63B1-5127-FC7F-EA41F8795B8A}"/>
              </a:ext>
            </a:extLst>
          </p:cNvPr>
          <p:cNvSpPr/>
          <p:nvPr/>
        </p:nvSpPr>
        <p:spPr>
          <a:xfrm>
            <a:off x="1074937" y="8787093"/>
            <a:ext cx="72007" cy="8072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6F5EAA17-7539-067E-A2DF-E47D2BE0E0B2}"/>
              </a:ext>
            </a:extLst>
          </p:cNvPr>
          <p:cNvSpPr/>
          <p:nvPr/>
        </p:nvSpPr>
        <p:spPr>
          <a:xfrm>
            <a:off x="1171025" y="8787093"/>
            <a:ext cx="144009" cy="1999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D1EB6EDC-CD7A-97D0-F37B-760EAA4B6B69}"/>
              </a:ext>
            </a:extLst>
          </p:cNvPr>
          <p:cNvSpPr/>
          <p:nvPr/>
        </p:nvSpPr>
        <p:spPr>
          <a:xfrm>
            <a:off x="966926" y="9570392"/>
            <a:ext cx="288025" cy="26665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E12181C0-83ED-7812-5A8D-9D9F0260010A}"/>
              </a:ext>
            </a:extLst>
          </p:cNvPr>
          <p:cNvCxnSpPr>
            <a:cxnSpLocks/>
          </p:cNvCxnSpPr>
          <p:nvPr/>
        </p:nvCxnSpPr>
        <p:spPr>
          <a:xfrm>
            <a:off x="833415" y="9561542"/>
            <a:ext cx="588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그림 31">
            <a:extLst>
              <a:ext uri="{FF2B5EF4-FFF2-40B4-BE49-F238E27FC236}">
                <a16:creationId xmlns:a16="http://schemas.microsoft.com/office/drawing/2014/main" id="{17F74D94-5D49-4375-D545-C1EDA3629B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8607" y="8208433"/>
            <a:ext cx="2038886" cy="1529959"/>
          </a:xfrm>
          <a:prstGeom prst="rect">
            <a:avLst/>
          </a:prstGeom>
        </p:spPr>
      </p:pic>
      <p:sp>
        <p:nvSpPr>
          <p:cNvPr id="34" name="이등변 삼각형 33">
            <a:extLst>
              <a:ext uri="{FF2B5EF4-FFF2-40B4-BE49-F238E27FC236}">
                <a16:creationId xmlns:a16="http://schemas.microsoft.com/office/drawing/2014/main" id="{89CBA606-8E82-7E70-B531-28747EAB52BD}"/>
              </a:ext>
            </a:extLst>
          </p:cNvPr>
          <p:cNvSpPr/>
          <p:nvPr/>
        </p:nvSpPr>
        <p:spPr>
          <a:xfrm rot="16200000">
            <a:off x="1606678" y="7846826"/>
            <a:ext cx="1490577" cy="2086455"/>
          </a:xfrm>
          <a:prstGeom prst="triangle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40000"/>
                </a:schemeClr>
              </a:gs>
              <a:gs pos="62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0733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3895</TotalTime>
  <Words>283</Words>
  <Application>Microsoft Office PowerPoint</Application>
  <PresentationFormat>사용자 지정</PresentationFormat>
  <Paragraphs>74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Noto Sans KR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KOREA</dc:creator>
  <cp:lastModifiedBy>김나영</cp:lastModifiedBy>
  <cp:revision>208</cp:revision>
  <cp:lastPrinted>2023-09-19T04:06:38Z</cp:lastPrinted>
  <dcterms:created xsi:type="dcterms:W3CDTF">2015-01-20T07:49:27Z</dcterms:created>
  <dcterms:modified xsi:type="dcterms:W3CDTF">2023-10-05T01:41:41Z</dcterms:modified>
</cp:coreProperties>
</file>