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7104063" cy="10234613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86379" autoAdjust="0"/>
  </p:normalViewPr>
  <p:slideViewPr>
    <p:cSldViewPr>
      <p:cViewPr>
        <p:scale>
          <a:sx n="125" d="100"/>
          <a:sy n="125" d="100"/>
        </p:scale>
        <p:origin x="1998" y="-3438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880"/>
        <p:guide pos="2161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7104063" cy="10234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37599"/>
            <a:ext cx="722296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 err="1">
                <a:solidFill>
                  <a:srgbClr val="FF0000"/>
                </a:solidFill>
              </a:rPr>
              <a:t>루프</a:t>
            </a:r>
            <a:r>
              <a:rPr lang="ko-KR" altLang="en-US" sz="3067" b="1" dirty="0" err="1">
                <a:solidFill>
                  <a:schemeClr val="bg1"/>
                </a:solidFill>
              </a:rPr>
              <a:t>식</a:t>
            </a:r>
            <a:r>
              <a:rPr lang="ko-KR" altLang="en-US" sz="3067" b="1" dirty="0">
                <a:solidFill>
                  <a:schemeClr val="bg1"/>
                </a:solidFill>
              </a:rPr>
              <a:t> </a:t>
            </a:r>
            <a:r>
              <a:rPr lang="en-US" altLang="ko-KR" sz="3067" b="1" dirty="0">
                <a:solidFill>
                  <a:schemeClr val="bg1"/>
                </a:solidFill>
              </a:rPr>
              <a:t>AVI </a:t>
            </a:r>
            <a:r>
              <a:rPr lang="ko-KR" altLang="en-US" sz="3067" b="1" dirty="0">
                <a:solidFill>
                  <a:schemeClr val="bg1"/>
                </a:solidFill>
              </a:rPr>
              <a:t>시스템 </a:t>
            </a:r>
            <a:r>
              <a:rPr lang="en-US" altLang="ko-KR" sz="1800" b="0" i="0" dirty="0">
                <a:solidFill>
                  <a:schemeClr val="bg1"/>
                </a:solidFill>
                <a:effectLst/>
                <a:latin typeface="Noto Sans KR"/>
              </a:rPr>
              <a:t>Automatic Vehicle Identification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2083754"/>
            <a:ext cx="6069839" cy="5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95" dirty="0"/>
              <a:t>본 시스템은 각종 도로의 교통정보를 수집하는 장치로써 지점을 통과하는 차량의 차선 </a:t>
            </a:r>
            <a:r>
              <a:rPr lang="en-US" altLang="ko-KR" sz="1095" dirty="0"/>
              <a:t>,</a:t>
            </a:r>
            <a:r>
              <a:rPr lang="ko-KR" altLang="en-US" sz="1095" dirty="0"/>
              <a:t>차량번호</a:t>
            </a:r>
            <a:r>
              <a:rPr lang="en-US" altLang="ko-KR" sz="1095" dirty="0"/>
              <a:t>, </a:t>
            </a:r>
            <a:r>
              <a:rPr lang="ko-KR" altLang="en-US" sz="1095" dirty="0"/>
              <a:t>차량속도</a:t>
            </a:r>
            <a:r>
              <a:rPr lang="en-US" altLang="ko-KR" sz="1095" dirty="0"/>
              <a:t>, </a:t>
            </a:r>
            <a:r>
              <a:rPr lang="ko-KR" altLang="en-US" sz="1095" dirty="0"/>
              <a:t>통과시간 등의 정보를 수집</a:t>
            </a:r>
            <a:r>
              <a:rPr lang="en-US" altLang="ko-KR" sz="1095" dirty="0"/>
              <a:t>, </a:t>
            </a:r>
            <a:r>
              <a:rPr lang="ko-KR" altLang="en-US" sz="1095" dirty="0"/>
              <a:t>이를 센터로 전송</a:t>
            </a:r>
            <a:r>
              <a:rPr lang="en-US" altLang="ko-KR" sz="1095" dirty="0"/>
              <a:t>, </a:t>
            </a:r>
            <a:r>
              <a:rPr lang="ko-KR" altLang="en-US" sz="1095" dirty="0"/>
              <a:t>센터에서는 각 지점의 교통정보를 취합</a:t>
            </a:r>
            <a:r>
              <a:rPr lang="en-US" altLang="ko-KR" sz="1095" dirty="0"/>
              <a:t>, </a:t>
            </a:r>
            <a:r>
              <a:rPr lang="ko-KR" altLang="en-US" sz="1095" dirty="0"/>
              <a:t>비교</a:t>
            </a:r>
            <a:r>
              <a:rPr lang="en-US" altLang="ko-KR" sz="1095" dirty="0"/>
              <a:t>/</a:t>
            </a:r>
            <a:r>
              <a:rPr lang="ko-KR" altLang="en-US" sz="1095" dirty="0"/>
              <a:t>분석을 통하여 가공된 교통정보를 운전자에게 직접 제공할 수 있는 시스템입니다</a:t>
            </a:r>
            <a:r>
              <a:rPr lang="en-US" altLang="ko-KR" sz="1095" dirty="0"/>
              <a:t>.</a:t>
            </a:r>
            <a:endParaRPr lang="ko-KR" altLang="en-US" sz="1095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3099538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791826" y="3666463"/>
            <a:ext cx="6069839" cy="93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루프</a:t>
            </a:r>
            <a:r>
              <a:rPr lang="en-US" altLang="ko-KR" sz="1095" dirty="0"/>
              <a:t> </a:t>
            </a:r>
            <a:r>
              <a:rPr lang="ko-KR" altLang="en-US" sz="1095" dirty="0"/>
              <a:t>검지기를 이용한 차량의 정확한 </a:t>
            </a:r>
            <a:r>
              <a:rPr lang="ko-KR" altLang="en-US" sz="1095" dirty="0" err="1"/>
              <a:t>검지율</a:t>
            </a:r>
            <a:r>
              <a:rPr lang="ko-KR" altLang="en-US" sz="1095" dirty="0"/>
              <a:t> 확보</a:t>
            </a:r>
            <a:r>
              <a:rPr lang="en-US" altLang="ko-KR" sz="1095" dirty="0"/>
              <a:t>(</a:t>
            </a:r>
            <a:r>
              <a:rPr lang="ko-KR" altLang="en-US" sz="1095" dirty="0"/>
              <a:t>우천</a:t>
            </a:r>
            <a:r>
              <a:rPr lang="en-US" altLang="ko-KR" sz="1095" dirty="0"/>
              <a:t>, </a:t>
            </a:r>
            <a:r>
              <a:rPr lang="ko-KR" altLang="en-US" sz="1095" dirty="0"/>
              <a:t>폭설</a:t>
            </a:r>
            <a:r>
              <a:rPr lang="en-US" altLang="ko-KR" sz="1095" dirty="0"/>
              <a:t> </a:t>
            </a:r>
            <a:r>
              <a:rPr lang="ko-KR" altLang="en-US" sz="1095" dirty="0"/>
              <a:t>등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차량의 지점 속도 확인</a:t>
            </a:r>
            <a:r>
              <a:rPr lang="en-US" altLang="ko-KR" sz="1095" dirty="0"/>
              <a:t>, 2</a:t>
            </a:r>
            <a:r>
              <a:rPr lang="ko-KR" altLang="en-US" sz="1095" dirty="0"/>
              <a:t>개소 이상 </a:t>
            </a:r>
            <a:r>
              <a:rPr lang="ko-KR" altLang="en-US" sz="1095" dirty="0" err="1"/>
              <a:t>구축시</a:t>
            </a:r>
            <a:r>
              <a:rPr lang="ko-KR" altLang="en-US" sz="1095" dirty="0"/>
              <a:t> 구간속도를 확인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검지 </a:t>
            </a:r>
            <a:r>
              <a:rPr lang="ko-KR" altLang="en-US" sz="1095" dirty="0"/>
              <a:t>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840235" y="4841850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711863"/>
              </p:ext>
            </p:extLst>
          </p:nvPr>
        </p:nvGraphicFramePr>
        <p:xfrm>
          <a:off x="840235" y="5286596"/>
          <a:ext cx="5946480" cy="4515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40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400203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8GB(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481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40020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82233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4119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4119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53074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76" name="그림 75">
            <a:extLst>
              <a:ext uri="{FF2B5EF4-FFF2-40B4-BE49-F238E27FC236}">
                <a16:creationId xmlns:a16="http://schemas.microsoft.com/office/drawing/2014/main" id="{FF0F6A37-5FC1-47B1-8A90-4E2922D6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3"/>
          <a:stretch/>
        </p:blipFill>
        <p:spPr>
          <a:xfrm>
            <a:off x="4794547" y="5777744"/>
            <a:ext cx="1924893" cy="108012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C30F99C-0474-4879-876B-3036B6804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38" y="7650162"/>
            <a:ext cx="853811" cy="1208250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246844EA-4A01-423D-8063-1A32509173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83" y="6963510"/>
            <a:ext cx="818655" cy="116894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C3A88CB-9A7E-4778-9570-FBD5CE89D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90" y="8298234"/>
            <a:ext cx="879091" cy="12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63531"/>
              </p:ext>
            </p:extLst>
          </p:nvPr>
        </p:nvGraphicFramePr>
        <p:xfrm>
          <a:off x="837468" y="2204188"/>
          <a:ext cx="5946480" cy="528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65721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7307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6915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7757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9MP (1'' GMOS), 30F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1” , 10-40mm(C-Mount)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LED  2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섹터</a:t>
                      </a:r>
                      <a:endParaRPr lang="en-US" altLang="ko-KR" sz="1100" b="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알루미늄 및 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스</a:t>
                      </a:r>
                      <a:r>
                        <a:rPr lang="ko-KR" altLang="en-US" sz="1100" b="1" kern="1200" baseline="0" dirty="0" err="1">
                          <a:solidFill>
                            <a:srgbClr val="FF0000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테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인레스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12111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루프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제어기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Main processor : 32Bit, 400MHz </a:t>
                      </a:r>
                      <a:endParaRPr lang="ko-KR" altLang="en-US" sz="1100" b="0" kern="1200" baseline="0" dirty="0">
                        <a:solidFill>
                          <a:schemeClr val="dk1"/>
                        </a:solidFill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Flash Memory : 32MB 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SDRAM : 64MB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입력 </a:t>
                      </a:r>
                      <a:r>
                        <a:rPr lang="ko-KR" altLang="en-US" sz="1100" b="0" kern="1200" baseline="0" dirty="0" err="1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채널수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: 4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채널이상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루프 고장 및 검지표시 </a:t>
                      </a:r>
                      <a:r>
                        <a:rPr lang="en-US" altLang="ko-KR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LED </a:t>
                      </a:r>
                      <a:r>
                        <a:rPr lang="ko-KR" altLang="en-US" sz="1100" b="0" kern="1200" baseline="0" dirty="0">
                          <a:solidFill>
                            <a:schemeClr val="dk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내장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00538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0" y="2731057"/>
            <a:ext cx="1134079" cy="62569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534" y="3538425"/>
            <a:ext cx="711851" cy="87004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45" y="4577852"/>
            <a:ext cx="340974" cy="479431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29DCC631-672D-40A1-BE54-DBF6145BB9E6}"/>
              </a:ext>
            </a:extLst>
          </p:cNvPr>
          <p:cNvCxnSpPr>
            <a:cxnSpLocks/>
          </p:cNvCxnSpPr>
          <p:nvPr/>
        </p:nvCxnSpPr>
        <p:spPr>
          <a:xfrm>
            <a:off x="850890" y="8216287"/>
            <a:ext cx="5933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C202B135-9A55-4D29-BBB8-772CF02AC813}"/>
              </a:ext>
            </a:extLst>
          </p:cNvPr>
          <p:cNvCxnSpPr>
            <a:cxnSpLocks/>
          </p:cNvCxnSpPr>
          <p:nvPr/>
        </p:nvCxnSpPr>
        <p:spPr>
          <a:xfrm>
            <a:off x="839199" y="8862090"/>
            <a:ext cx="58812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78F18B4-2282-494C-A8CC-221314CD6729}"/>
              </a:ext>
            </a:extLst>
          </p:cNvPr>
          <p:cNvCxnSpPr>
            <a:cxnSpLocks/>
          </p:cNvCxnSpPr>
          <p:nvPr/>
        </p:nvCxnSpPr>
        <p:spPr>
          <a:xfrm>
            <a:off x="833415" y="9500758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49F849E9-EE34-49BB-8321-4964B01F898A}"/>
              </a:ext>
            </a:extLst>
          </p:cNvPr>
          <p:cNvSpPr/>
          <p:nvPr/>
        </p:nvSpPr>
        <p:spPr>
          <a:xfrm>
            <a:off x="1243031" y="9570392"/>
            <a:ext cx="288032" cy="263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err="1">
                <a:solidFill>
                  <a:schemeClr val="tx1"/>
                </a:solidFill>
              </a:rPr>
              <a:t>함체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C3C2D18-40B1-45AC-BFEB-EAD4D0155D34}"/>
              </a:ext>
            </a:extLst>
          </p:cNvPr>
          <p:cNvSpPr/>
          <p:nvPr/>
        </p:nvSpPr>
        <p:spPr>
          <a:xfrm>
            <a:off x="1074937" y="8787093"/>
            <a:ext cx="72007" cy="807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7EC3920B-02E0-4810-A6D1-B2D9250351EB}"/>
              </a:ext>
            </a:extLst>
          </p:cNvPr>
          <p:cNvSpPr/>
          <p:nvPr/>
        </p:nvSpPr>
        <p:spPr>
          <a:xfrm>
            <a:off x="1173155" y="8745368"/>
            <a:ext cx="158410" cy="2199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00992CC3-E12A-49B5-A8AE-FE1A5967F3CD}"/>
              </a:ext>
            </a:extLst>
          </p:cNvPr>
          <p:cNvSpPr/>
          <p:nvPr/>
        </p:nvSpPr>
        <p:spPr>
          <a:xfrm>
            <a:off x="966926" y="9570392"/>
            <a:ext cx="288025" cy="2666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4" name="직선 연결선 73">
            <a:extLst>
              <a:ext uri="{FF2B5EF4-FFF2-40B4-BE49-F238E27FC236}">
                <a16:creationId xmlns:a16="http://schemas.microsoft.com/office/drawing/2014/main" id="{12EF280B-6202-45D9-8F57-3B21F34B2A1D}"/>
              </a:ext>
            </a:extLst>
          </p:cNvPr>
          <p:cNvCxnSpPr>
            <a:cxnSpLocks/>
          </p:cNvCxnSpPr>
          <p:nvPr/>
        </p:nvCxnSpPr>
        <p:spPr>
          <a:xfrm>
            <a:off x="833415" y="9561542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29881AC0-33EB-4E64-9587-FDF635D404B3}"/>
              </a:ext>
            </a:extLst>
          </p:cNvPr>
          <p:cNvSpPr/>
          <p:nvPr/>
        </p:nvSpPr>
        <p:spPr>
          <a:xfrm rot="16200000">
            <a:off x="1648977" y="7821957"/>
            <a:ext cx="1490577" cy="2086455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62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85DC50-8F82-6BA8-3C58-F8AA18A63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550" y="5276007"/>
            <a:ext cx="1503322" cy="885073"/>
          </a:xfrm>
          <a:prstGeom prst="rect">
            <a:avLst/>
          </a:prstGeom>
        </p:spPr>
      </p:pic>
      <p:pic>
        <p:nvPicPr>
          <p:cNvPr id="5" name="Picture 34">
            <a:extLst>
              <a:ext uri="{FF2B5EF4-FFF2-40B4-BE49-F238E27FC236}">
                <a16:creationId xmlns:a16="http://schemas.microsoft.com/office/drawing/2014/main" id="{02CD8E5A-31D5-192B-1FB0-4AFE6F5B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88" y="6412055"/>
            <a:ext cx="1286045" cy="80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1A17EB0-5CC9-34C1-E2F7-C3AF4F561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4874" y="8210050"/>
            <a:ext cx="1709364" cy="1351492"/>
          </a:xfrm>
          <a:prstGeom prst="rect">
            <a:avLst/>
          </a:prstGeom>
        </p:spPr>
      </p:pic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2CBCB7F-2DC4-74C7-2DF1-8A11A76CEC30}"/>
              </a:ext>
            </a:extLst>
          </p:cNvPr>
          <p:cNvSpPr/>
          <p:nvPr/>
        </p:nvSpPr>
        <p:spPr>
          <a:xfrm>
            <a:off x="2453431" y="8348992"/>
            <a:ext cx="507973" cy="4241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87DBF42-E3F5-E92E-3FB6-D41EF932882E}"/>
              </a:ext>
            </a:extLst>
          </p:cNvPr>
          <p:cNvSpPr/>
          <p:nvPr/>
        </p:nvSpPr>
        <p:spPr>
          <a:xfrm>
            <a:off x="3368664" y="8353670"/>
            <a:ext cx="507973" cy="4241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7CEB1FD-9189-2A17-8F4A-1BAA0F0B663C}"/>
              </a:ext>
            </a:extLst>
          </p:cNvPr>
          <p:cNvSpPr/>
          <p:nvPr/>
        </p:nvSpPr>
        <p:spPr>
          <a:xfrm>
            <a:off x="2453431" y="8972301"/>
            <a:ext cx="507973" cy="4241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F89B1E7-FA37-16BE-457B-EECABEA19E9A}"/>
              </a:ext>
            </a:extLst>
          </p:cNvPr>
          <p:cNvSpPr/>
          <p:nvPr/>
        </p:nvSpPr>
        <p:spPr>
          <a:xfrm>
            <a:off x="3368664" y="8976979"/>
            <a:ext cx="507973" cy="4241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294</Words>
  <Application>Microsoft Office PowerPoint</Application>
  <PresentationFormat>사용자 지정</PresentationFormat>
  <Paragraphs>75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Noto Sans KR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208</cp:revision>
  <cp:lastPrinted>2021-07-14T05:28:27Z</cp:lastPrinted>
  <dcterms:created xsi:type="dcterms:W3CDTF">2015-01-20T07:49:27Z</dcterms:created>
  <dcterms:modified xsi:type="dcterms:W3CDTF">2023-10-05T01:34:59Z</dcterms:modified>
</cp:coreProperties>
</file>