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6807200" cy="9939338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7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5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797"/>
        <p:guide pos="207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689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689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0"/>
            <a:ext cx="7026276" cy="993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37599"/>
            <a:ext cx="72229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 err="1">
                <a:solidFill>
                  <a:schemeClr val="bg1"/>
                </a:solidFill>
              </a:rPr>
              <a:t>영상식</a:t>
            </a:r>
            <a:r>
              <a:rPr lang="ko-KR" altLang="en-US" sz="3067" b="1" dirty="0">
                <a:solidFill>
                  <a:schemeClr val="bg1"/>
                </a:solidFill>
              </a:rPr>
              <a:t> </a:t>
            </a:r>
            <a:r>
              <a:rPr lang="en-US" altLang="ko-KR" sz="3067" b="1" dirty="0">
                <a:solidFill>
                  <a:schemeClr val="bg1"/>
                </a:solidFill>
              </a:rPr>
              <a:t>AVI </a:t>
            </a:r>
            <a:r>
              <a:rPr lang="ko-KR" altLang="en-US" sz="3067" b="1" dirty="0">
                <a:solidFill>
                  <a:schemeClr val="bg1"/>
                </a:solidFill>
              </a:rPr>
              <a:t>시스템 </a:t>
            </a:r>
            <a:r>
              <a:rPr lang="en-US" altLang="ko-KR" sz="1800" b="0" i="0" dirty="0">
                <a:solidFill>
                  <a:schemeClr val="bg1"/>
                </a:solidFill>
                <a:effectLst/>
                <a:latin typeface="Noto Sans KR"/>
              </a:rPr>
              <a:t>Automatic Vehicle Identification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2083754"/>
            <a:ext cx="6069839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95" dirty="0"/>
              <a:t>본 시스템은 각종 도로의 교통정보를 수집하는 장치로써 지점을 통과하는 차량의 차선</a:t>
            </a:r>
            <a:r>
              <a:rPr lang="en-US" altLang="ko-KR" sz="1095" dirty="0"/>
              <a:t>, </a:t>
            </a:r>
            <a:r>
              <a:rPr lang="ko-KR" altLang="en-US" sz="1095" dirty="0"/>
              <a:t>차량번호</a:t>
            </a:r>
            <a:r>
              <a:rPr lang="en-US" altLang="ko-KR" sz="1095" dirty="0"/>
              <a:t>, </a:t>
            </a:r>
            <a:r>
              <a:rPr lang="ko-KR" altLang="en-US" sz="1095" dirty="0"/>
              <a:t>통과시간 등의 정보를 수집</a:t>
            </a:r>
            <a:r>
              <a:rPr lang="en-US" altLang="ko-KR" sz="1095" dirty="0"/>
              <a:t>, </a:t>
            </a:r>
            <a:r>
              <a:rPr lang="ko-KR" altLang="en-US" sz="1095" dirty="0"/>
              <a:t>이를 센터로 전송</a:t>
            </a:r>
            <a:r>
              <a:rPr lang="en-US" altLang="ko-KR" sz="1095" dirty="0"/>
              <a:t>, </a:t>
            </a:r>
            <a:r>
              <a:rPr lang="ko-KR" altLang="en-US" sz="1095" dirty="0"/>
              <a:t>센터에서는 각 지점의 교통정보를 취합</a:t>
            </a:r>
            <a:r>
              <a:rPr lang="en-US" altLang="ko-KR" sz="1095" dirty="0"/>
              <a:t>, </a:t>
            </a:r>
            <a:r>
              <a:rPr lang="ko-KR" altLang="en-US" sz="1095" dirty="0"/>
              <a:t>비교</a:t>
            </a:r>
            <a:r>
              <a:rPr lang="en-US" altLang="ko-KR" sz="1095" dirty="0"/>
              <a:t>/</a:t>
            </a:r>
            <a:r>
              <a:rPr lang="ko-KR" altLang="en-US" sz="1095" dirty="0"/>
              <a:t>분석을 통하여 가공된 교통정보를 운전자에게 직접 제공할 수 있는 시스템입니다</a:t>
            </a:r>
            <a:r>
              <a:rPr lang="en-US" altLang="ko-KR" sz="1095" dirty="0"/>
              <a:t>.</a:t>
            </a:r>
            <a:endParaRPr lang="ko-KR" altLang="en-US" sz="1095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3099538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744917" y="3522447"/>
            <a:ext cx="6069839" cy="127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 err="1"/>
              <a:t>영상식</a:t>
            </a:r>
            <a:r>
              <a:rPr lang="ko-KR" altLang="en-US" sz="1095" dirty="0"/>
              <a:t> </a:t>
            </a:r>
            <a:r>
              <a:rPr lang="ko-KR" altLang="en-US" sz="1095" dirty="0" err="1"/>
              <a:t>차량검지기</a:t>
            </a:r>
            <a:r>
              <a:rPr lang="ko-KR" altLang="en-US" sz="1095" dirty="0"/>
              <a:t> 성능평가 제품</a:t>
            </a:r>
            <a:r>
              <a:rPr lang="en-US" altLang="ko-KR" sz="1095" dirty="0"/>
              <a:t>(</a:t>
            </a:r>
            <a:r>
              <a:rPr lang="ko-KR" altLang="en-US" sz="1095" dirty="0"/>
              <a:t>한국건설기술연구원</a:t>
            </a:r>
            <a:r>
              <a:rPr lang="en-US" altLang="ko-KR" sz="1095" dirty="0"/>
              <a:t>-</a:t>
            </a:r>
            <a:r>
              <a:rPr lang="ko-KR" altLang="en-US" sz="1095" dirty="0"/>
              <a:t>최상급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차량을 </a:t>
            </a:r>
            <a:r>
              <a:rPr lang="ko-KR" altLang="en-US" sz="1095" b="1" dirty="0" err="1">
                <a:solidFill>
                  <a:srgbClr val="FF0000"/>
                </a:solidFill>
              </a:rPr>
              <a:t>트래킹</a:t>
            </a:r>
            <a:r>
              <a:rPr lang="ko-KR" altLang="en-US" sz="1095" b="1" dirty="0">
                <a:solidFill>
                  <a:srgbClr val="FF0000"/>
                </a:solidFill>
              </a:rPr>
              <a:t> 해서 </a:t>
            </a:r>
            <a:r>
              <a:rPr lang="ko-KR" altLang="en-US" sz="1095" dirty="0"/>
              <a:t>정확한 차량을 검지 및 번호판 추출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교량구간</a:t>
            </a:r>
            <a:r>
              <a:rPr lang="en-US" altLang="ko-KR" sz="1095" dirty="0"/>
              <a:t>, </a:t>
            </a:r>
            <a:r>
              <a:rPr lang="ko-KR" altLang="en-US" sz="1095" dirty="0"/>
              <a:t>철근 콘크리트 도로구간</a:t>
            </a:r>
            <a:r>
              <a:rPr lang="en-US" altLang="ko-KR" sz="1095" dirty="0"/>
              <a:t>, </a:t>
            </a:r>
            <a:r>
              <a:rPr lang="ko-KR" altLang="en-US" sz="1095" dirty="0"/>
              <a:t>터널구간 등에서 탁월한 효과 발휘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검지</a:t>
            </a:r>
            <a:r>
              <a:rPr lang="ko-KR" altLang="en-US" sz="1095" dirty="0"/>
              <a:t> 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방범 </a:t>
            </a:r>
            <a:r>
              <a:rPr lang="ko-KR" altLang="en-US" sz="1095" dirty="0"/>
              <a:t>시스템으로 응용 가능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840235" y="4841850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55003"/>
              </p:ext>
            </p:extLst>
          </p:nvPr>
        </p:nvGraphicFramePr>
        <p:xfrm>
          <a:off x="840235" y="5286596"/>
          <a:ext cx="5946480" cy="451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0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0020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481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8223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411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411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FF0F6A37-5FC1-47B1-8A90-4E2922D6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/>
          <a:stretch/>
        </p:blipFill>
        <p:spPr>
          <a:xfrm>
            <a:off x="4794547" y="5777744"/>
            <a:ext cx="1924893" cy="10801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C30F99C-0474-4879-876B-3036B6804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38" y="7650162"/>
            <a:ext cx="853811" cy="120825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46844EA-4A01-423D-8063-1A3250917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83" y="6963510"/>
            <a:ext cx="818655" cy="116894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C3A88CB-9A7E-4778-9570-FBD5CE89D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90" y="8298234"/>
            <a:ext cx="879091" cy="12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17359"/>
              </p:ext>
            </p:extLst>
          </p:nvPr>
        </p:nvGraphicFramePr>
        <p:xfrm>
          <a:off x="837468" y="2204187"/>
          <a:ext cx="5946480" cy="539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476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139791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13681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10801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9934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(Option)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9MP (1'' GMOS), 30F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1” , 10-40mm(C-Mount)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LED  2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섹터</a:t>
                      </a:r>
                      <a:endParaRPr lang="en-US" altLang="ko-KR" sz="1100" b="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알루미늄 및 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스</a:t>
                      </a:r>
                      <a:r>
                        <a:rPr lang="ko-KR" altLang="en-US" sz="1100" b="1" kern="1200" baseline="0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테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인레스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1" y="2960468"/>
            <a:ext cx="1381318" cy="7621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15" y="4216108"/>
            <a:ext cx="886506" cy="108350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804" y="5606175"/>
            <a:ext cx="424729" cy="597195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185DC50-8F82-6BA8-3C58-F8AA18A63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89" y="6545238"/>
            <a:ext cx="1503322" cy="88507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7565505-4861-192B-3072-7E1D681E018F}"/>
              </a:ext>
            </a:extLst>
          </p:cNvPr>
          <p:cNvCxnSpPr>
            <a:cxnSpLocks/>
          </p:cNvCxnSpPr>
          <p:nvPr/>
        </p:nvCxnSpPr>
        <p:spPr>
          <a:xfrm>
            <a:off x="850890" y="8216287"/>
            <a:ext cx="5933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14AF829-1E12-B185-2175-9FC556C7CEE6}"/>
              </a:ext>
            </a:extLst>
          </p:cNvPr>
          <p:cNvCxnSpPr>
            <a:cxnSpLocks/>
          </p:cNvCxnSpPr>
          <p:nvPr/>
        </p:nvCxnSpPr>
        <p:spPr>
          <a:xfrm>
            <a:off x="839199" y="8862090"/>
            <a:ext cx="58812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AF89AC57-0C38-2A3E-6EEE-6938CDD2FF0B}"/>
              </a:ext>
            </a:extLst>
          </p:cNvPr>
          <p:cNvCxnSpPr>
            <a:cxnSpLocks/>
          </p:cNvCxnSpPr>
          <p:nvPr/>
        </p:nvCxnSpPr>
        <p:spPr>
          <a:xfrm>
            <a:off x="833415" y="9500758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339675A-0E84-2259-2CC4-514E32F27945}"/>
              </a:ext>
            </a:extLst>
          </p:cNvPr>
          <p:cNvSpPr/>
          <p:nvPr/>
        </p:nvSpPr>
        <p:spPr>
          <a:xfrm>
            <a:off x="1243031" y="9570392"/>
            <a:ext cx="288032" cy="263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err="1">
                <a:solidFill>
                  <a:schemeClr val="tx1"/>
                </a:solidFill>
              </a:rPr>
              <a:t>함체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03ABDF-5D98-0724-2FD5-4378EA20D1FE}"/>
              </a:ext>
            </a:extLst>
          </p:cNvPr>
          <p:cNvSpPr/>
          <p:nvPr/>
        </p:nvSpPr>
        <p:spPr>
          <a:xfrm>
            <a:off x="1074937" y="8787093"/>
            <a:ext cx="72007" cy="807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A601DD0-BADA-B7F7-53FA-9BA8D33C2948}"/>
              </a:ext>
            </a:extLst>
          </p:cNvPr>
          <p:cNvSpPr/>
          <p:nvPr/>
        </p:nvSpPr>
        <p:spPr>
          <a:xfrm>
            <a:off x="1155700" y="8752665"/>
            <a:ext cx="180057" cy="1999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3DDAD57-3E7B-4639-4EE1-D7460443D033}"/>
              </a:ext>
            </a:extLst>
          </p:cNvPr>
          <p:cNvSpPr/>
          <p:nvPr/>
        </p:nvSpPr>
        <p:spPr>
          <a:xfrm>
            <a:off x="966926" y="9570392"/>
            <a:ext cx="288025" cy="2666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088C874-63ED-17C0-A828-38D6F8C39B69}"/>
              </a:ext>
            </a:extLst>
          </p:cNvPr>
          <p:cNvCxnSpPr>
            <a:cxnSpLocks/>
          </p:cNvCxnSpPr>
          <p:nvPr/>
        </p:nvCxnSpPr>
        <p:spPr>
          <a:xfrm>
            <a:off x="833415" y="9561542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E4F0C702-678A-3B5D-FE75-BCC6071D0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233" y="8222149"/>
            <a:ext cx="1972529" cy="1480166"/>
          </a:xfrm>
          <a:prstGeom prst="rect">
            <a:avLst/>
          </a:prstGeom>
        </p:spPr>
      </p:pic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EDBDC119-0DD3-A088-B9DA-0178F6F16D30}"/>
              </a:ext>
            </a:extLst>
          </p:cNvPr>
          <p:cNvSpPr/>
          <p:nvPr/>
        </p:nvSpPr>
        <p:spPr>
          <a:xfrm rot="16200000">
            <a:off x="1639035" y="7815689"/>
            <a:ext cx="1490577" cy="2086455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62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280</Words>
  <Application>Microsoft Office PowerPoint</Application>
  <PresentationFormat>사용자 지정</PresentationFormat>
  <Paragraphs>72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212</cp:revision>
  <cp:lastPrinted>2023-09-19T04:06:50Z</cp:lastPrinted>
  <dcterms:created xsi:type="dcterms:W3CDTF">2015-01-20T07:49:27Z</dcterms:created>
  <dcterms:modified xsi:type="dcterms:W3CDTF">2023-10-05T01:40:13Z</dcterms:modified>
</cp:coreProperties>
</file>