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59675" cy="10691813"/>
  <p:notesSz cx="7104063" cy="10234613"/>
  <p:defaultTextStyle>
    <a:defPPr>
      <a:defRPr lang="ko-KR"/>
    </a:defPPr>
    <a:lvl1pPr marL="0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F2"/>
    <a:srgbClr val="558ED5"/>
    <a:srgbClr val="B1C0E5"/>
    <a:srgbClr val="99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3" autoAdjust="0"/>
    <p:restoredTop sz="86379" autoAdjust="0"/>
  </p:normalViewPr>
  <p:slideViewPr>
    <p:cSldViewPr>
      <p:cViewPr varScale="1">
        <p:scale>
          <a:sx n="73" d="100"/>
          <a:sy n="73" d="100"/>
        </p:scale>
        <p:origin x="3234" y="10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156" y="120"/>
      </p:cViewPr>
      <p:guideLst>
        <p:guide orient="horz" pos="2880"/>
        <p:guide pos="2161"/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B3F0-5982-48A6-B018-43D8CF74A538}" type="datetimeFigureOut">
              <a:rPr lang="ko-KR" altLang="en-US" smtClean="0"/>
              <a:pPr/>
              <a:t>2023-10-05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73328-40AC-487F-B72C-E25E4D5923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이미지 개체 틀 6">
            <a:extLst>
              <a:ext uri="{FF2B5EF4-FFF2-40B4-BE49-F238E27FC236}">
                <a16:creationId xmlns:a16="http://schemas.microsoft.com/office/drawing/2014/main" id="{9D0D89E8-797B-4867-8872-5840D96D6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7104063" cy="10234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25688" y="1166813"/>
            <a:ext cx="2452687" cy="3467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3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25688" y="1166813"/>
            <a:ext cx="2452687" cy="3467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4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799027A-7DE3-4F32-80C0-6084C9CA1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43373"/>
            <a:ext cx="7559675" cy="9248440"/>
          </a:xfrm>
          <a:prstGeom prst="rect">
            <a:avLst/>
          </a:prstGeom>
          <a:noFill/>
        </p:spPr>
      </p:pic>
      <p:pic>
        <p:nvPicPr>
          <p:cNvPr id="1026" name="Picture 2" descr="확대이미지">
            <a:extLst>
              <a:ext uri="{FF2B5EF4-FFF2-40B4-BE49-F238E27FC236}">
                <a16:creationId xmlns:a16="http://schemas.microsoft.com/office/drawing/2014/main" id="{79176E34-C6FE-4BD7-B265-673179F33D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37270"/>
          <a:stretch/>
        </p:blipFill>
        <p:spPr bwMode="auto">
          <a:xfrm>
            <a:off x="2" y="-211086"/>
            <a:ext cx="7559675" cy="2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4F05539-A26D-47ED-AFDE-76277E14B2BC}"/>
              </a:ext>
            </a:extLst>
          </p:cNvPr>
          <p:cNvSpPr/>
          <p:nvPr userDrawn="1"/>
        </p:nvSpPr>
        <p:spPr>
          <a:xfrm>
            <a:off x="228289" y="1167246"/>
            <a:ext cx="7103105" cy="9276714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72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95F19F8-AEBE-4827-AF7D-118CEA633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9757" y="9940302"/>
            <a:ext cx="1944216" cy="393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defTabSz="1001444" rtl="0" eaLnBrk="1" latinLnBrk="1" hangingPunct="1">
        <a:spcBef>
          <a:spcPct val="0"/>
        </a:spcBef>
        <a:buNone/>
        <a:defRPr sz="4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42" indent="-375542" algn="l" defTabSz="1001444" rtl="0" eaLnBrk="1" latinLnBrk="1" hangingPunct="1">
        <a:spcBef>
          <a:spcPct val="20000"/>
        </a:spcBef>
        <a:buFont typeface="Arial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1pPr>
      <a:lvl2pPr marL="813674" indent="-312951" algn="l" defTabSz="1001444" rtl="0" eaLnBrk="1" latinLnBrk="1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25180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3pPr>
      <a:lvl4pPr marL="1752528" indent="-250361" algn="l" defTabSz="1001444" rtl="0" eaLnBrk="1" latinLnBrk="1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53251" indent="-250361" algn="l" defTabSz="1001444" rtl="0" eaLnBrk="1" latinLnBrk="1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753973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25469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755418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256140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1pPr>
      <a:lvl2pPr marL="50072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4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02167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4pPr>
      <a:lvl5pPr marL="200289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5pPr>
      <a:lvl6pPr marL="250361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6pPr>
      <a:lvl7pPr marL="300433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7pPr>
      <a:lvl8pPr marL="3505056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8pPr>
      <a:lvl9pPr marL="4005778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141034" y="-148293"/>
            <a:ext cx="4653513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67" b="1" dirty="0">
                <a:solidFill>
                  <a:schemeClr val="bg1"/>
                </a:solidFill>
              </a:rPr>
              <a:t>레이</a:t>
            </a:r>
            <a:r>
              <a:rPr lang="ko-KR" altLang="en-US" sz="3067" b="1" dirty="0">
                <a:solidFill>
                  <a:srgbClr val="FF0000"/>
                </a:solidFill>
              </a:rPr>
              <a:t>더</a:t>
            </a:r>
            <a:r>
              <a:rPr lang="ko-KR" altLang="en-US" sz="3067" b="1" dirty="0">
                <a:solidFill>
                  <a:schemeClr val="bg1"/>
                </a:solidFill>
              </a:rPr>
              <a:t>식 </a:t>
            </a:r>
            <a:r>
              <a:rPr lang="en-US" altLang="ko-KR" sz="3067" b="1" dirty="0">
                <a:solidFill>
                  <a:srgbClr val="FF0000"/>
                </a:solidFill>
              </a:rPr>
              <a:t>VDS </a:t>
            </a:r>
            <a:r>
              <a:rPr lang="ko-KR" altLang="en-US" sz="3067" b="1" dirty="0">
                <a:solidFill>
                  <a:srgbClr val="FF0000"/>
                </a:solidFill>
              </a:rPr>
              <a:t>시스템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개요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14959-1156-4E2E-BEE0-38857DB6EC27}"/>
              </a:ext>
            </a:extLst>
          </p:cNvPr>
          <p:cNvSpPr txBox="1"/>
          <p:nvPr/>
        </p:nvSpPr>
        <p:spPr>
          <a:xfrm>
            <a:off x="723962" y="2070504"/>
            <a:ext cx="6069839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95" dirty="0"/>
              <a:t>본 시스템은 각종 도로의 교통정보를 수집하는 장치로써 지점을 통과하는 차량의 속도</a:t>
            </a:r>
            <a:r>
              <a:rPr lang="en-US" altLang="ko-KR" sz="1095" dirty="0"/>
              <a:t>, </a:t>
            </a:r>
            <a:r>
              <a:rPr lang="ko-KR" altLang="en-US" sz="1095" dirty="0"/>
              <a:t>점유율</a:t>
            </a:r>
            <a:r>
              <a:rPr lang="en-US" altLang="ko-KR" sz="1095" dirty="0"/>
              <a:t>, </a:t>
            </a:r>
            <a:r>
              <a:rPr lang="ko-KR" altLang="en-US" sz="1095" dirty="0"/>
              <a:t>통행량 등 기초 교통정보를 수집</a:t>
            </a:r>
            <a:r>
              <a:rPr lang="en-US" altLang="ko-KR" sz="1095" dirty="0"/>
              <a:t>, </a:t>
            </a:r>
            <a:r>
              <a:rPr lang="ko-KR" altLang="en-US" sz="1095" dirty="0"/>
              <a:t>이를 센터로 전송</a:t>
            </a:r>
            <a:r>
              <a:rPr lang="en-US" altLang="ko-KR" sz="1095" dirty="0"/>
              <a:t>, </a:t>
            </a:r>
            <a:r>
              <a:rPr lang="ko-KR" altLang="en-US" sz="1095" dirty="0"/>
              <a:t>센터에서는 각 지점의 교통정보를 취합</a:t>
            </a:r>
            <a:r>
              <a:rPr lang="en-US" altLang="ko-KR" sz="1095" dirty="0"/>
              <a:t>, </a:t>
            </a:r>
            <a:r>
              <a:rPr lang="ko-KR" altLang="en-US" sz="1095" dirty="0"/>
              <a:t>비교</a:t>
            </a:r>
            <a:r>
              <a:rPr lang="en-US" altLang="ko-KR" sz="1095" dirty="0"/>
              <a:t>/</a:t>
            </a:r>
            <a:r>
              <a:rPr lang="ko-KR" altLang="en-US" sz="1095" dirty="0"/>
              <a:t>분석을 통하여 가공된 교통정보를 운전자에게 직접 제공할 수 있는 시스템입니다</a:t>
            </a:r>
            <a:r>
              <a:rPr lang="en-US" altLang="ko-KR" sz="1095" dirty="0"/>
              <a:t>.</a:t>
            </a:r>
            <a:endParaRPr lang="ko-KR" altLang="en-US" sz="1095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04BB38-52DA-4D9B-9707-23DD8282A1EF}"/>
              </a:ext>
            </a:extLst>
          </p:cNvPr>
          <p:cNvGrpSpPr/>
          <p:nvPr/>
        </p:nvGrpSpPr>
        <p:grpSpPr>
          <a:xfrm>
            <a:off x="764146" y="2960514"/>
            <a:ext cx="6036475" cy="734200"/>
            <a:chOff x="757324" y="1694139"/>
            <a:chExt cx="6036475" cy="7342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387D6E4-89BF-4110-8540-AC9CA2EF43C9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16179217-D7F0-4305-9D07-E39C02AEA7D0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1E542D8-68BF-45D8-B169-AC760F654E28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특장점</a:t>
              </a:r>
            </a:p>
          </p:txBody>
        </p:sp>
        <p:sp>
          <p:nvSpPr>
            <p:cNvPr id="47" name="부분 원형 46">
              <a:extLst>
                <a:ext uri="{FF2B5EF4-FFF2-40B4-BE49-F238E27FC236}">
                  <a16:creationId xmlns:a16="http://schemas.microsoft.com/office/drawing/2014/main" id="{59D12339-C21B-410C-943B-91F87E5E94DA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521197D-A311-432E-84A7-9C30CACC8BB0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9" name="부분 원형 48">
              <a:extLst>
                <a:ext uri="{FF2B5EF4-FFF2-40B4-BE49-F238E27FC236}">
                  <a16:creationId xmlns:a16="http://schemas.microsoft.com/office/drawing/2014/main" id="{AA2F8A8A-55B5-429C-BECD-BB8939EE7838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2DC0A0-1FFA-4805-95D9-E252E8D60AAC}"/>
              </a:ext>
            </a:extLst>
          </p:cNvPr>
          <p:cNvSpPr txBox="1"/>
          <p:nvPr/>
        </p:nvSpPr>
        <p:spPr>
          <a:xfrm>
            <a:off x="791826" y="3408131"/>
            <a:ext cx="6069839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레이</a:t>
            </a:r>
            <a:r>
              <a:rPr lang="ko-KR" altLang="en-US" sz="1095" b="1" dirty="0">
                <a:solidFill>
                  <a:srgbClr val="FF0000"/>
                </a:solidFill>
              </a:rPr>
              <a:t>더</a:t>
            </a:r>
            <a:r>
              <a:rPr lang="ko-KR" altLang="en-US" sz="1095" dirty="0"/>
              <a:t>식 </a:t>
            </a:r>
            <a:r>
              <a:rPr lang="ko-KR" altLang="en-US" sz="1095" dirty="0" err="1"/>
              <a:t>차량검지기</a:t>
            </a:r>
            <a:r>
              <a:rPr lang="ko-KR" altLang="en-US" sz="1095" dirty="0"/>
              <a:t> 성능평가 제품</a:t>
            </a:r>
            <a:r>
              <a:rPr lang="en-US" altLang="ko-KR" sz="1095" dirty="0"/>
              <a:t>(</a:t>
            </a:r>
            <a:r>
              <a:rPr lang="ko-KR" altLang="en-US" sz="1095" dirty="0"/>
              <a:t>한국건설기술연구원</a:t>
            </a:r>
            <a:r>
              <a:rPr lang="en-US" altLang="ko-KR" sz="1095" dirty="0"/>
              <a:t>-</a:t>
            </a:r>
            <a:r>
              <a:rPr lang="ko-KR" altLang="en-US" sz="1095" dirty="0"/>
              <a:t>최상급</a:t>
            </a:r>
            <a:r>
              <a:rPr lang="en-US" altLang="ko-KR" sz="1095" dirty="0"/>
              <a:t>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신호처리 알고리즘을 적용한 신개념 </a:t>
            </a:r>
            <a:r>
              <a:rPr lang="ko-KR" altLang="en-US" sz="1095" dirty="0" err="1"/>
              <a:t>레이</a:t>
            </a:r>
            <a:r>
              <a:rPr lang="ko-KR" altLang="en-US" sz="1095" b="1" dirty="0" err="1">
                <a:solidFill>
                  <a:srgbClr val="FF0000"/>
                </a:solidFill>
              </a:rPr>
              <a:t>더</a:t>
            </a:r>
            <a:r>
              <a:rPr lang="ko-KR" altLang="en-US" sz="1095" dirty="0" err="1"/>
              <a:t>검지기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교량구간</a:t>
            </a:r>
            <a:r>
              <a:rPr lang="en-US" altLang="ko-KR" sz="1095" dirty="0"/>
              <a:t>, </a:t>
            </a:r>
            <a:r>
              <a:rPr lang="ko-KR" altLang="en-US" sz="1095" b="1">
                <a:solidFill>
                  <a:srgbClr val="FF0000"/>
                </a:solidFill>
              </a:rPr>
              <a:t>철근콘크리트 </a:t>
            </a:r>
            <a:r>
              <a:rPr lang="ko-KR" altLang="en-US" sz="1095" b="1" dirty="0">
                <a:solidFill>
                  <a:srgbClr val="FF0000"/>
                </a:solidFill>
              </a:rPr>
              <a:t>도로 구간</a:t>
            </a:r>
            <a:r>
              <a:rPr lang="en-US" altLang="ko-KR" sz="1095" dirty="0"/>
              <a:t>, </a:t>
            </a:r>
            <a:r>
              <a:rPr lang="ko-KR" altLang="en-US" sz="1095" dirty="0"/>
              <a:t>터널구간 등에서 탁월한 효과 발휘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b="1" dirty="0">
                <a:solidFill>
                  <a:srgbClr val="FF0000"/>
                </a:solidFill>
              </a:rPr>
              <a:t>차량 검지 </a:t>
            </a:r>
            <a:r>
              <a:rPr lang="ko-KR" altLang="en-US" sz="1095" dirty="0"/>
              <a:t>상태를 </a:t>
            </a:r>
            <a:r>
              <a:rPr lang="en-US" altLang="ko-KR" sz="1095" dirty="0"/>
              <a:t>Real Time</a:t>
            </a:r>
            <a:r>
              <a:rPr lang="ko-KR" altLang="en-US" sz="1095" dirty="0"/>
              <a:t>으로 </a:t>
            </a:r>
            <a:r>
              <a:rPr lang="en-US" altLang="ko-KR" sz="1095" dirty="0"/>
              <a:t>Monitoring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원시교통정보 가공 </a:t>
            </a:r>
            <a:r>
              <a:rPr lang="en-US" altLang="ko-KR" sz="1095" dirty="0"/>
              <a:t>TCP/IP </a:t>
            </a:r>
            <a:r>
              <a:rPr lang="ko-KR" altLang="en-US" sz="1095" dirty="0"/>
              <a:t>및 </a:t>
            </a:r>
            <a:r>
              <a:rPr lang="en-US" altLang="ko-KR" sz="1095" dirty="0"/>
              <a:t>Serial </a:t>
            </a:r>
            <a:r>
              <a:rPr lang="ko-KR" altLang="en-US" sz="1095" dirty="0"/>
              <a:t>등의 다양한 통신방식으로 정보 전송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095" dirty="0"/>
              <a:t>Stand-alone </a:t>
            </a:r>
            <a:r>
              <a:rPr lang="ko-KR" altLang="en-US" sz="1095" dirty="0"/>
              <a:t>방식 또는 </a:t>
            </a:r>
            <a:r>
              <a:rPr lang="en-US" altLang="ko-KR" sz="1095" dirty="0"/>
              <a:t>Rack </a:t>
            </a:r>
            <a:r>
              <a:rPr lang="ko-KR" altLang="en-US" sz="1095" dirty="0"/>
              <a:t>장착방식 등 다양한 형태로 응용 가능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2D26D4F-4B54-49C9-93EF-C79EDD6C404A}"/>
              </a:ext>
            </a:extLst>
          </p:cNvPr>
          <p:cNvGrpSpPr/>
          <p:nvPr/>
        </p:nvGrpSpPr>
        <p:grpSpPr>
          <a:xfrm>
            <a:off x="750237" y="4696004"/>
            <a:ext cx="6036475" cy="734200"/>
            <a:chOff x="757324" y="1694139"/>
            <a:chExt cx="6036475" cy="734200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8101D7B-657B-4C27-A468-77279CE388D6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9F324256-CB41-49B0-8BC4-6B0D24151E2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6C57087-E482-4A6C-A2F3-E580BBDFD357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제어부 사양</a:t>
              </a:r>
            </a:p>
          </p:txBody>
        </p:sp>
        <p:sp>
          <p:nvSpPr>
            <p:cNvPr id="62" name="부분 원형 61">
              <a:extLst>
                <a:ext uri="{FF2B5EF4-FFF2-40B4-BE49-F238E27FC236}">
                  <a16:creationId xmlns:a16="http://schemas.microsoft.com/office/drawing/2014/main" id="{C79793D5-9670-49B5-9FE7-C30FAB53200C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8CCD87A7-0BF7-4F73-9D11-1C1378F38B76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4" name="부분 원형 63">
              <a:extLst>
                <a:ext uri="{FF2B5EF4-FFF2-40B4-BE49-F238E27FC236}">
                  <a16:creationId xmlns:a16="http://schemas.microsoft.com/office/drawing/2014/main" id="{084D2E20-6231-4899-91AC-D6110ADC66C7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7415"/>
              </p:ext>
            </p:extLst>
          </p:nvPr>
        </p:nvGraphicFramePr>
        <p:xfrm>
          <a:off x="840235" y="5201890"/>
          <a:ext cx="5946480" cy="470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70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476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447663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CPU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i7 Processor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4476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Memory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38944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HDD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SSD 512GB(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4476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OS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Windows 10</a:t>
                      </a:r>
                      <a:endParaRPr lang="ko-KR" altLang="en-US" sz="1100" b="1" kern="120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25659"/>
                  </a:ext>
                </a:extLst>
              </a:tr>
              <a:tr h="9198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Port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Giga 2Port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USB 4 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2Port~6Port(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354641"/>
                  </a:ext>
                </a:extLst>
              </a:tr>
              <a:tr h="5151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모니터링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 :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단색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색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Push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76483"/>
                  </a:ext>
                </a:extLst>
              </a:tr>
              <a:tr h="33114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동작환경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온도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-30~75C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3311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습도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0~95%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180507"/>
                  </a:ext>
                </a:extLst>
              </a:tr>
              <a:tr h="3311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DC Power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VDC 5V, 24V,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제어전부용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12V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2761"/>
                  </a:ext>
                </a:extLst>
              </a:tr>
            </a:tbl>
          </a:graphicData>
        </a:graphic>
      </p:graphicFrame>
      <p:pic>
        <p:nvPicPr>
          <p:cNvPr id="76" name="그림 75">
            <a:extLst>
              <a:ext uri="{FF2B5EF4-FFF2-40B4-BE49-F238E27FC236}">
                <a16:creationId xmlns:a16="http://schemas.microsoft.com/office/drawing/2014/main" id="{FF0F6A37-5FC1-47B1-8A90-4E2922D6A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3"/>
          <a:stretch/>
        </p:blipFill>
        <p:spPr>
          <a:xfrm>
            <a:off x="4794547" y="5692606"/>
            <a:ext cx="1924893" cy="108012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C30F99C-0474-4879-876B-3036B6804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49" y="8365455"/>
            <a:ext cx="996628" cy="141035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46844EA-4A01-423D-8063-1A3250917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10" y="6965764"/>
            <a:ext cx="987723" cy="141035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C3A88CB-9A7E-4778-9570-FBD5CE89DF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47" y="6935172"/>
            <a:ext cx="1008609" cy="1417538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FA054D66-B607-46FC-B5D3-63D138AD68F6}"/>
              </a:ext>
            </a:extLst>
          </p:cNvPr>
          <p:cNvSpPr/>
          <p:nvPr/>
        </p:nvSpPr>
        <p:spPr>
          <a:xfrm>
            <a:off x="308220" y="519858"/>
            <a:ext cx="4108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Noto Sans KR"/>
              </a:rPr>
              <a:t>Vehicle Detector System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283824"/>
            <a:ext cx="7272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solidFill>
                  <a:schemeClr val="bg1"/>
                </a:solidFill>
              </a:rPr>
              <a:t>UFMSystems</a:t>
            </a:r>
            <a:r>
              <a:rPr lang="en-US" altLang="ko-KR" sz="2200" b="1" dirty="0">
                <a:solidFill>
                  <a:schemeClr val="bg1"/>
                </a:solidFill>
              </a:rPr>
              <a:t> has been creating and</a:t>
            </a:r>
          </a:p>
          <a:p>
            <a:r>
              <a:rPr lang="en-US" altLang="ko-KR" sz="2200" b="1" dirty="0">
                <a:solidFill>
                  <a:schemeClr val="bg1"/>
                </a:solidFill>
              </a:rPr>
              <a:t>Leading the ITS technology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기타장비 사양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88742"/>
              </p:ext>
            </p:extLst>
          </p:nvPr>
        </p:nvGraphicFramePr>
        <p:xfrm>
          <a:off x="837468" y="2204187"/>
          <a:ext cx="5946480" cy="5287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62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1010879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57473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476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139791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RTU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4CH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 모니터링 및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Reset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 상태 체크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Door, Fan, Heater)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원격 전원 리셋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Port(RS232/RS422)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13681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solidFill>
                            <a:srgbClr val="558ED5"/>
                          </a:solidFill>
                        </a:rPr>
                        <a:t>함체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 장비 보호 및 방진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방수구현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전천후형 이중구조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히터를 사용한 자동 조정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스테인레스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스틸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10801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서지보호기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전원용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40KA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 220V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9934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레이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더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옥외형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24GHz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주파수 사용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RS485, Ethernet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DC 9 ~ 24V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IP66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51405C4E-CB3B-47F0-99B7-627CE174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91" y="2960468"/>
            <a:ext cx="1381318" cy="7621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4A6D9F-CE30-4712-B836-194479B7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915" y="4216108"/>
            <a:ext cx="886506" cy="1083507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9DB11A0-BE99-471A-9131-3078E420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804" y="5606175"/>
            <a:ext cx="424729" cy="59719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1FECCECB-89E9-4A6B-836B-B5A97A2C5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366097" y="6683416"/>
            <a:ext cx="886507" cy="523461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FF195E1B-B66E-4D11-85A6-BF33E49B6856}"/>
              </a:ext>
            </a:extLst>
          </p:cNvPr>
          <p:cNvGrpSpPr/>
          <p:nvPr/>
        </p:nvGrpSpPr>
        <p:grpSpPr>
          <a:xfrm>
            <a:off x="747473" y="7737497"/>
            <a:ext cx="6036475" cy="734200"/>
            <a:chOff x="757324" y="1694139"/>
            <a:chExt cx="6036475" cy="734200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74974BC-0E37-47B8-A2C4-423476A92CAE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2" name="부분 원형 51">
              <a:extLst>
                <a:ext uri="{FF2B5EF4-FFF2-40B4-BE49-F238E27FC236}">
                  <a16:creationId xmlns:a16="http://schemas.microsoft.com/office/drawing/2014/main" id="{CBB7B957-BA7A-464D-BA0D-1F8DC0A8841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A8251F1-3056-4545-BD6C-A328414FB14A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설치 구성도</a:t>
              </a:r>
            </a:p>
          </p:txBody>
        </p:sp>
        <p:sp>
          <p:nvSpPr>
            <p:cNvPr id="54" name="부분 원형 53">
              <a:extLst>
                <a:ext uri="{FF2B5EF4-FFF2-40B4-BE49-F238E27FC236}">
                  <a16:creationId xmlns:a16="http://schemas.microsoft.com/office/drawing/2014/main" id="{35A39886-4306-4F0F-AC4B-EF7D2E42A538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368E39D-C506-4CB5-9F25-32A6C62FC09A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6" name="부분 원형 55">
              <a:extLst>
                <a:ext uri="{FF2B5EF4-FFF2-40B4-BE49-F238E27FC236}">
                  <a16:creationId xmlns:a16="http://schemas.microsoft.com/office/drawing/2014/main" id="{6A3D464B-29C6-4E6F-9A4F-C2A6B0012E3E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29DCC631-672D-40A1-BE54-DBF6145BB9E6}"/>
              </a:ext>
            </a:extLst>
          </p:cNvPr>
          <p:cNvCxnSpPr>
            <a:cxnSpLocks/>
          </p:cNvCxnSpPr>
          <p:nvPr/>
        </p:nvCxnSpPr>
        <p:spPr>
          <a:xfrm>
            <a:off x="850890" y="8216287"/>
            <a:ext cx="59330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C202B135-9A55-4D29-BBB8-772CF02AC813}"/>
              </a:ext>
            </a:extLst>
          </p:cNvPr>
          <p:cNvCxnSpPr>
            <a:cxnSpLocks/>
          </p:cNvCxnSpPr>
          <p:nvPr/>
        </p:nvCxnSpPr>
        <p:spPr>
          <a:xfrm>
            <a:off x="850890" y="8549605"/>
            <a:ext cx="58812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78F18B4-2282-494C-A8CC-221314CD6729}"/>
              </a:ext>
            </a:extLst>
          </p:cNvPr>
          <p:cNvCxnSpPr>
            <a:cxnSpLocks/>
          </p:cNvCxnSpPr>
          <p:nvPr/>
        </p:nvCxnSpPr>
        <p:spPr>
          <a:xfrm>
            <a:off x="850890" y="8871166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34E0A432-9047-4DB5-9643-A8F245F02B56}"/>
              </a:ext>
            </a:extLst>
          </p:cNvPr>
          <p:cNvCxnSpPr>
            <a:cxnSpLocks/>
          </p:cNvCxnSpPr>
          <p:nvPr/>
        </p:nvCxnSpPr>
        <p:spPr>
          <a:xfrm>
            <a:off x="833415" y="9234338"/>
            <a:ext cx="58987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4EA40BE0-6DB6-409B-9C72-977199256883}"/>
              </a:ext>
            </a:extLst>
          </p:cNvPr>
          <p:cNvCxnSpPr>
            <a:cxnSpLocks/>
          </p:cNvCxnSpPr>
          <p:nvPr/>
        </p:nvCxnSpPr>
        <p:spPr>
          <a:xfrm>
            <a:off x="850890" y="9549558"/>
            <a:ext cx="5881275" cy="41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49F849E9-EE34-49BB-8321-4964B01F898A}"/>
              </a:ext>
            </a:extLst>
          </p:cNvPr>
          <p:cNvSpPr/>
          <p:nvPr/>
        </p:nvSpPr>
        <p:spPr>
          <a:xfrm>
            <a:off x="1243031" y="9570392"/>
            <a:ext cx="288032" cy="263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 err="1">
                <a:solidFill>
                  <a:schemeClr val="tx1"/>
                </a:solidFill>
              </a:rPr>
              <a:t>함체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7C3C2D18-40B1-45AC-BFEB-EAD4D0155D34}"/>
              </a:ext>
            </a:extLst>
          </p:cNvPr>
          <p:cNvSpPr/>
          <p:nvPr/>
        </p:nvSpPr>
        <p:spPr>
          <a:xfrm>
            <a:off x="1074937" y="8787093"/>
            <a:ext cx="72007" cy="8072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7EC3920B-02E0-4810-A6D1-B2D9250351EB}"/>
              </a:ext>
            </a:extLst>
          </p:cNvPr>
          <p:cNvSpPr/>
          <p:nvPr/>
        </p:nvSpPr>
        <p:spPr>
          <a:xfrm>
            <a:off x="1074937" y="8862090"/>
            <a:ext cx="144009" cy="1999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00992CC3-E12A-49B5-A8AE-FE1A5967F3CD}"/>
              </a:ext>
            </a:extLst>
          </p:cNvPr>
          <p:cNvSpPr/>
          <p:nvPr/>
        </p:nvSpPr>
        <p:spPr>
          <a:xfrm>
            <a:off x="966926" y="9570392"/>
            <a:ext cx="288025" cy="2666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12EF280B-6202-45D9-8F57-3B21F34B2A1D}"/>
              </a:ext>
            </a:extLst>
          </p:cNvPr>
          <p:cNvCxnSpPr>
            <a:cxnSpLocks/>
          </p:cNvCxnSpPr>
          <p:nvPr/>
        </p:nvCxnSpPr>
        <p:spPr>
          <a:xfrm>
            <a:off x="850890" y="8931950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화살표: 오른쪽 74">
            <a:extLst>
              <a:ext uri="{FF2B5EF4-FFF2-40B4-BE49-F238E27FC236}">
                <a16:creationId xmlns:a16="http://schemas.microsoft.com/office/drawing/2014/main" id="{6863145E-3B93-4D2E-BAC8-DBE937F1C736}"/>
              </a:ext>
            </a:extLst>
          </p:cNvPr>
          <p:cNvSpPr/>
          <p:nvPr/>
        </p:nvSpPr>
        <p:spPr>
          <a:xfrm>
            <a:off x="3000624" y="9042514"/>
            <a:ext cx="1290712" cy="32860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상행 </a:t>
            </a:r>
            <a:r>
              <a:rPr lang="en-US" altLang="ko-KR" sz="1200" dirty="0">
                <a:solidFill>
                  <a:schemeClr val="tx1"/>
                </a:solidFill>
              </a:rPr>
              <a:t>1,2 </a:t>
            </a:r>
            <a:r>
              <a:rPr lang="ko-KR" altLang="en-US" sz="1200" dirty="0">
                <a:solidFill>
                  <a:schemeClr val="tx1"/>
                </a:solidFill>
              </a:rPr>
              <a:t>차로</a:t>
            </a:r>
          </a:p>
        </p:txBody>
      </p:sp>
      <p:sp>
        <p:nvSpPr>
          <p:cNvPr id="77" name="이등변 삼각형 76">
            <a:extLst>
              <a:ext uri="{FF2B5EF4-FFF2-40B4-BE49-F238E27FC236}">
                <a16:creationId xmlns:a16="http://schemas.microsoft.com/office/drawing/2014/main" id="{29881AC0-33EB-4E64-9587-FDF635D404B3}"/>
              </a:ext>
            </a:extLst>
          </p:cNvPr>
          <p:cNvSpPr/>
          <p:nvPr/>
        </p:nvSpPr>
        <p:spPr>
          <a:xfrm rot="15881511">
            <a:off x="1443094" y="7878779"/>
            <a:ext cx="1490577" cy="2086455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62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화살표: 오른쪽 77">
            <a:extLst>
              <a:ext uri="{FF2B5EF4-FFF2-40B4-BE49-F238E27FC236}">
                <a16:creationId xmlns:a16="http://schemas.microsoft.com/office/drawing/2014/main" id="{DEADCBCD-9373-4D2C-BAF0-BC49CD0EE3C5}"/>
              </a:ext>
            </a:extLst>
          </p:cNvPr>
          <p:cNvSpPr/>
          <p:nvPr/>
        </p:nvSpPr>
        <p:spPr>
          <a:xfrm flipH="1">
            <a:off x="2990866" y="8372355"/>
            <a:ext cx="1300469" cy="32860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하행 </a:t>
            </a:r>
            <a:r>
              <a:rPr lang="en-US" altLang="ko-KR" sz="1200" dirty="0">
                <a:solidFill>
                  <a:schemeClr val="tx1"/>
                </a:solidFill>
              </a:rPr>
              <a:t>1,2 </a:t>
            </a:r>
            <a:r>
              <a:rPr lang="ko-KR" altLang="en-US" sz="1200" dirty="0">
                <a:solidFill>
                  <a:schemeClr val="tx1"/>
                </a:solidFill>
              </a:rPr>
              <a:t>차로</a:t>
            </a:r>
          </a:p>
        </p:txBody>
      </p:sp>
      <p:pic>
        <p:nvPicPr>
          <p:cNvPr id="102" name="그림 101">
            <a:extLst>
              <a:ext uri="{FF2B5EF4-FFF2-40B4-BE49-F238E27FC236}">
                <a16:creationId xmlns:a16="http://schemas.microsoft.com/office/drawing/2014/main" id="{D898AC05-8325-4DB1-A19F-58275B8E6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757" y="8204082"/>
            <a:ext cx="2405630" cy="16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265</Words>
  <Application>Microsoft Office PowerPoint</Application>
  <PresentationFormat>사용자 지정</PresentationFormat>
  <Paragraphs>70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Noto Sans KR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김나영</cp:lastModifiedBy>
  <cp:revision>206</cp:revision>
  <cp:lastPrinted>2021-07-14T05:28:27Z</cp:lastPrinted>
  <dcterms:created xsi:type="dcterms:W3CDTF">2015-01-20T07:49:27Z</dcterms:created>
  <dcterms:modified xsi:type="dcterms:W3CDTF">2023-10-05T01:36:48Z</dcterms:modified>
</cp:coreProperties>
</file>